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7"/>
  </p:notesMasterIdLst>
  <p:sldIdLst>
    <p:sldId id="382" r:id="rId3"/>
    <p:sldId id="340" r:id="rId4"/>
    <p:sldId id="326" r:id="rId5"/>
    <p:sldId id="344" r:id="rId6"/>
    <p:sldId id="415" r:id="rId7"/>
    <p:sldId id="349" r:id="rId8"/>
    <p:sldId id="380" r:id="rId9"/>
    <p:sldId id="355" r:id="rId10"/>
    <p:sldId id="418" r:id="rId11"/>
    <p:sldId id="419" r:id="rId12"/>
    <p:sldId id="420" r:id="rId13"/>
    <p:sldId id="421" r:id="rId14"/>
    <p:sldId id="422" r:id="rId15"/>
    <p:sldId id="423" r:id="rId16"/>
    <p:sldId id="424" r:id="rId17"/>
    <p:sldId id="425" r:id="rId18"/>
    <p:sldId id="426" r:id="rId19"/>
    <p:sldId id="427" r:id="rId20"/>
    <p:sldId id="428" r:id="rId21"/>
    <p:sldId id="432" r:id="rId22"/>
    <p:sldId id="366" r:id="rId23"/>
    <p:sldId id="429" r:id="rId24"/>
    <p:sldId id="431" r:id="rId25"/>
    <p:sldId id="394" r:id="rId26"/>
    <p:sldId id="386" r:id="rId27"/>
    <p:sldId id="434" r:id="rId28"/>
    <p:sldId id="393" r:id="rId29"/>
    <p:sldId id="402" r:id="rId30"/>
    <p:sldId id="396" r:id="rId31"/>
    <p:sldId id="397" r:id="rId32"/>
    <p:sldId id="398" r:id="rId33"/>
    <p:sldId id="399" r:id="rId34"/>
    <p:sldId id="435" r:id="rId35"/>
    <p:sldId id="339" r:id="rId36"/>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05" autoAdjust="0"/>
  </p:normalViewPr>
  <p:slideViewPr>
    <p:cSldViewPr>
      <p:cViewPr>
        <p:scale>
          <a:sx n="120" d="100"/>
          <a:sy n="120" d="100"/>
        </p:scale>
        <p:origin x="-450" y="-222"/>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10/27/2014</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level, but ‘zooming</a:t>
            </a:r>
            <a:r>
              <a:rPr lang="en-US" baseline="0" dirty="0" smtClean="0"/>
              <a:t> in’ from last lecture</a:t>
            </a:r>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Class label = target variable, the thing we want to predict</a:t>
            </a: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Q: do you know of any particular models/algorithms that fit into these categories?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Classification for targeting ads (likely purchasers), regression, clustering (</a:t>
            </a:r>
            <a:r>
              <a:rPr lang="en-US" sz="1200" baseline="0" dirty="0" err="1" smtClean="0">
                <a:solidFill>
                  <a:prstClr val="black"/>
                </a:solidFill>
                <a:latin typeface="ArialMT"/>
                <a:sym typeface="Wingdings"/>
              </a:rPr>
              <a:t>recsys</a:t>
            </a:r>
            <a:r>
              <a:rPr lang="en-US" sz="1200" baseline="0" dirty="0" smtClean="0">
                <a:solidFill>
                  <a:prstClr val="black"/>
                </a:solidFill>
                <a:latin typeface="ArialMT"/>
                <a:sym typeface="Wingdings"/>
              </a:rPr>
              <a:t>), dim reduction (</a:t>
            </a:r>
            <a:r>
              <a:rPr lang="en-US" sz="1200" baseline="0" dirty="0" err="1" smtClean="0">
                <a:solidFill>
                  <a:prstClr val="black"/>
                </a:solidFill>
                <a:latin typeface="ArialMT"/>
                <a:sym typeface="Wingdings"/>
              </a:rPr>
              <a:t>mtx</a:t>
            </a:r>
            <a:r>
              <a:rPr lang="en-US" sz="1200" baseline="0" dirty="0" smtClean="0">
                <a:solidFill>
                  <a:prstClr val="black"/>
                </a:solidFill>
                <a:latin typeface="ArialMT"/>
                <a:sym typeface="Wingdings"/>
              </a:rPr>
              <a:t> decomposition)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Combo: </a:t>
            </a:r>
            <a:r>
              <a:rPr lang="en-US" sz="1200" baseline="0" dirty="0" err="1" smtClean="0">
                <a:solidFill>
                  <a:prstClr val="black"/>
                </a:solidFill>
                <a:latin typeface="ArialMT"/>
                <a:sym typeface="Wingdings"/>
              </a:rPr>
              <a:t>nnmf</a:t>
            </a:r>
            <a:r>
              <a:rPr lang="en-US" sz="1200" baseline="0" dirty="0" smtClean="0">
                <a:solidFill>
                  <a:prstClr val="black"/>
                </a:solidFill>
                <a:latin typeface="ArialMT"/>
                <a:sym typeface="Wingdings"/>
              </a:rPr>
              <a:t> (</a:t>
            </a:r>
            <a:r>
              <a:rPr lang="en-US" sz="1200" baseline="0" dirty="0" err="1" smtClean="0">
                <a:solidFill>
                  <a:prstClr val="black"/>
                </a:solidFill>
                <a:latin typeface="ArialMT"/>
                <a:sym typeface="Wingdings"/>
              </a:rPr>
              <a:t>netflix</a:t>
            </a:r>
            <a:r>
              <a:rPr lang="en-US" sz="1200" baseline="0" dirty="0" smtClean="0">
                <a:solidFill>
                  <a:prstClr val="black"/>
                </a:solidFill>
                <a:latin typeface="ArialMT"/>
                <a:sym typeface="Wingdings"/>
              </a:rPr>
              <a:t> prize)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Q: do you know of any particular models/algorithms that fit into these categories?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Classification for targeting ads (likely purchasers), regression, clustering (</a:t>
            </a:r>
            <a:r>
              <a:rPr lang="en-US" sz="1200" baseline="0" dirty="0" err="1" smtClean="0">
                <a:solidFill>
                  <a:prstClr val="black"/>
                </a:solidFill>
                <a:latin typeface="ArialMT"/>
                <a:sym typeface="Wingdings"/>
              </a:rPr>
              <a:t>recsys</a:t>
            </a:r>
            <a:r>
              <a:rPr lang="en-US" sz="1200" baseline="0" dirty="0" smtClean="0">
                <a:solidFill>
                  <a:prstClr val="black"/>
                </a:solidFill>
                <a:latin typeface="ArialMT"/>
                <a:sym typeface="Wingdings"/>
              </a:rPr>
              <a:t>), dim reduction (</a:t>
            </a:r>
            <a:r>
              <a:rPr lang="en-US" sz="1200" baseline="0" dirty="0" err="1" smtClean="0">
                <a:solidFill>
                  <a:prstClr val="black"/>
                </a:solidFill>
                <a:latin typeface="ArialMT"/>
                <a:sym typeface="Wingdings"/>
              </a:rPr>
              <a:t>mtx</a:t>
            </a:r>
            <a:r>
              <a:rPr lang="en-US" sz="1200" baseline="0" dirty="0" smtClean="0">
                <a:solidFill>
                  <a:prstClr val="black"/>
                </a:solidFill>
                <a:latin typeface="ArialMT"/>
                <a:sym typeface="Wingdings"/>
              </a:rPr>
              <a:t> decomposition)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Combo: </a:t>
            </a:r>
            <a:r>
              <a:rPr lang="en-US" sz="1200" baseline="0" dirty="0" err="1" smtClean="0">
                <a:solidFill>
                  <a:prstClr val="black"/>
                </a:solidFill>
                <a:latin typeface="ArialMT"/>
                <a:sym typeface="Wingdings"/>
              </a:rPr>
              <a:t>nnmf</a:t>
            </a:r>
            <a:r>
              <a:rPr lang="en-US" sz="1200" baseline="0" dirty="0" smtClean="0">
                <a:solidFill>
                  <a:prstClr val="black"/>
                </a:solidFill>
                <a:latin typeface="ArialMT"/>
                <a:sym typeface="Wingdings"/>
              </a:rPr>
              <a:t> (</a:t>
            </a:r>
            <a:r>
              <a:rPr lang="en-US" sz="1200" baseline="0" dirty="0" err="1" smtClean="0">
                <a:solidFill>
                  <a:prstClr val="black"/>
                </a:solidFill>
                <a:latin typeface="ArialMT"/>
                <a:sym typeface="Wingdings"/>
              </a:rPr>
              <a:t>netflix</a:t>
            </a:r>
            <a:r>
              <a:rPr lang="en-US" sz="1200" baseline="0" dirty="0" smtClean="0">
                <a:solidFill>
                  <a:prstClr val="black"/>
                </a:solidFill>
                <a:latin typeface="ArialMT"/>
                <a:sym typeface="Wingdings"/>
              </a:rPr>
              <a:t> prize)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Supervised learning problem w/ categorical target variables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What do these terms mean?</a:t>
            </a:r>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Class label = target variable, the thing we want to predict</a:t>
            </a: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a:t>
            </a:r>
            <a:r>
              <a:rPr lang="en-US" baseline="0" dirty="0" smtClean="0"/>
              <a:t> min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We will have more to say about distance functions later</a:t>
            </a: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p>
          <a:p>
            <a:r>
              <a:rPr lang="en-US" dirty="0" smtClean="0"/>
              <a:t>Q:</a:t>
            </a:r>
            <a:r>
              <a:rPr lang="en-US" baseline="0" dirty="0" smtClean="0"/>
              <a:t> </a:t>
            </a:r>
            <a:r>
              <a:rPr lang="en-US" dirty="0" smtClean="0"/>
              <a:t>what</a:t>
            </a:r>
            <a:r>
              <a:rPr lang="en-US" baseline="0" dirty="0" smtClean="0"/>
              <a:t> do you think of the math we saw?</a:t>
            </a:r>
            <a:endParaRPr lang="en-US" dirty="0" smtClean="0"/>
          </a:p>
          <a:p>
            <a:r>
              <a:rPr lang="en-US" dirty="0" smtClean="0"/>
              <a:t>Q:</a:t>
            </a:r>
            <a:r>
              <a:rPr lang="en-US" baseline="0" dirty="0" smtClean="0"/>
              <a:t> how do you like using R?</a:t>
            </a:r>
          </a:p>
          <a:p>
            <a:r>
              <a:rPr lang="en-US" baseline="0" dirty="0" smtClean="0"/>
              <a:t>Q: does anything seem mysterious?</a:t>
            </a:r>
            <a:endParaRPr lang="en-US" dirty="0" smtClean="0"/>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Data-oriented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Data-oriented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solidFill>
                  <a:prstClr val="black"/>
                </a:solidFill>
                <a:latin typeface="ArialMT"/>
                <a:sym typeface="Wingdings"/>
              </a:rPr>
              <a:t>Genlzn</a:t>
            </a:r>
            <a:r>
              <a:rPr lang="en-US" sz="1200" baseline="0" dirty="0" smtClean="0">
                <a:solidFill>
                  <a:prstClr val="black"/>
                </a:solidFill>
                <a:latin typeface="ArialMT"/>
                <a:sym typeface="Wingdings"/>
              </a:rPr>
              <a:t>: helps you figure out what is likely to happen in the future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Keep these terms in mind…later we will use them to think about ML problems (write these on the white board)</a:t>
            </a: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“Core of ML” from before  types of learning problems</a:t>
            </a: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min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Embrace diversity – We have a lot of different backgrounds</a:t>
            </a:r>
            <a:r>
              <a:rPr lang="en-US" baseline="0" dirty="0" smtClean="0"/>
              <a:t> in terms of interests, knowledge, skills – embrace that and learn from one another</a:t>
            </a:r>
          </a:p>
          <a:p>
            <a:endParaRPr lang="en-US" baseline="0" dirty="0" smtClean="0"/>
          </a:p>
          <a:p>
            <a:r>
              <a:rPr lang="en-US" baseline="0" dirty="0" smtClean="0"/>
              <a:t>Seek an optimal pace – We will do our best to find a pace that works well for everyone – if it’s too slow for you, we will help you go deeper and give you bigger challenges – if it’s too fast for you, we will provide you with extra help and resources</a:t>
            </a:r>
          </a:p>
          <a:p>
            <a:endParaRPr lang="en-US" baseline="0" dirty="0" smtClean="0"/>
          </a:p>
          <a:p>
            <a:r>
              <a:rPr lang="en-US" baseline="0" dirty="0" smtClean="0"/>
              <a:t>Communicate early and often – We want to know how you are doing with the course, what confuses you, what learning style works for you and what doesn’t – keep us updated so we can help you to be successful</a:t>
            </a:r>
          </a:p>
          <a:p>
            <a:endParaRPr lang="en-US" baseline="0" dirty="0" smtClean="0"/>
          </a:p>
          <a:p>
            <a:r>
              <a:rPr lang="en-US" baseline="0" dirty="0" smtClean="0"/>
              <a:t>Everyone talks in class – Communication is an important data science skill, so we’re going to practice it – discuss readings, have you teach things on occasion</a:t>
            </a:r>
          </a:p>
          <a:p>
            <a:endParaRPr lang="en-US" baseline="0" dirty="0" smtClean="0"/>
          </a:p>
          <a:p>
            <a:r>
              <a:rPr lang="en-US" baseline="0" dirty="0" smtClean="0"/>
              <a:t>Success is not a grade – Success in this course is not about grades (we don’t give out grades) or about how you do compared to your classmates, it’s about achieving your goal and helping you to get where you want to be</a:t>
            </a:r>
          </a:p>
          <a:p>
            <a:endParaRPr lang="en-US" dirty="0" smtClean="0"/>
          </a:p>
          <a:p>
            <a:r>
              <a:rPr lang="en-US" dirty="0" smtClean="0"/>
              <a:t>We don’t know everything</a:t>
            </a:r>
            <a:r>
              <a:rPr lang="en-US" baseline="0" dirty="0" smtClean="0"/>
              <a:t> – We’ll tell you if we don’t know something, but we’ll also get you a good answer</a:t>
            </a:r>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smtClean="0"/>
              <a:t>DATA </a:t>
            </a:r>
            <a:r>
              <a:rPr lang="en-US" sz="9000" dirty="0" smtClean="0"/>
              <a:t>SCIENCE</a:t>
            </a:r>
            <a:br>
              <a:rPr lang="en-US" sz="9000" dirty="0" smtClean="0"/>
            </a:br>
            <a:r>
              <a:rPr lang="en-US" sz="5000" dirty="0" smtClean="0"/>
              <a:t>machine learning / KNN</a:t>
            </a:r>
            <a:endParaRPr lang="en-US" sz="5000" dirty="0"/>
          </a:p>
        </p:txBody>
      </p:sp>
    </p:spTree>
    <p:extLst>
      <p:ext uri="{BB962C8B-B14F-4D97-AF65-F5344CB8AC3E}">
        <p14:creationId xmlns:p14="http://schemas.microsoft.com/office/powerpoint/2010/main" val="25726565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predictors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Tree>
    <p:extLst>
      <p:ext uri="{BB962C8B-B14F-4D97-AF65-F5344CB8AC3E}">
        <p14:creationId xmlns:p14="http://schemas.microsoft.com/office/powerpoint/2010/main" val="15396141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1323439"/>
          </a:xfrm>
          <a:prstGeom prst="rect">
            <a:avLst/>
          </a:prstGeom>
        </p:spPr>
        <p:txBody>
          <a:bodyPr wrap="square">
            <a:spAutoFit/>
          </a:bodyPr>
          <a:lstStyle/>
          <a:p>
            <a:pPr marL="285750" indent="-285750" algn="l">
              <a:buFont typeface="Arial"/>
              <a:buChar char="•"/>
            </a:pPr>
            <a:r>
              <a:rPr lang="en-US" sz="2000" smtClean="0"/>
              <a:t>Objectives of Supervised Learning:</a:t>
            </a:r>
          </a:p>
          <a:p>
            <a:pPr marL="614363" lvl="1" indent="-285750" algn="l">
              <a:buFont typeface="Arial"/>
              <a:buChar char="•"/>
            </a:pPr>
            <a:r>
              <a:rPr lang="en-US" sz="2000" smtClean="0"/>
              <a:t>Accurately predict unseen test cases</a:t>
            </a:r>
          </a:p>
          <a:p>
            <a:pPr marL="614363" lvl="1" indent="-285750" algn="l">
              <a:buFont typeface="Arial"/>
              <a:buChar char="•"/>
            </a:pPr>
            <a:r>
              <a:rPr lang="en-US" sz="2000" smtClean="0"/>
              <a:t>Understand which predictors affect the response, and how</a:t>
            </a:r>
          </a:p>
          <a:p>
            <a:pPr marL="614363" lvl="1" indent="-285750" algn="l">
              <a:buFont typeface="Arial"/>
              <a:buChar char="•"/>
            </a:pPr>
            <a:r>
              <a:rPr lang="en-US" sz="2000" smtClean="0"/>
              <a:t>Assess the quality of our predictions</a:t>
            </a:r>
          </a:p>
        </p:txBody>
      </p:sp>
    </p:spTree>
    <p:extLst>
      <p:ext uri="{BB962C8B-B14F-4D97-AF65-F5344CB8AC3E}">
        <p14:creationId xmlns:p14="http://schemas.microsoft.com/office/powerpoint/2010/main" val="1247479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Regression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5" name="Rectangle 4"/>
          <p:cNvSpPr/>
          <p:nvPr/>
        </p:nvSpPr>
        <p:spPr>
          <a:xfrm>
            <a:off x="642937" y="1028700"/>
            <a:ext cx="8001000" cy="707886"/>
          </a:xfrm>
          <a:prstGeom prst="rect">
            <a:avLst/>
          </a:prstGeom>
        </p:spPr>
        <p:txBody>
          <a:bodyPr wrap="square">
            <a:spAutoFit/>
          </a:bodyPr>
          <a:lstStyle/>
          <a:p>
            <a:pPr marL="285750" indent="-285750" algn="l">
              <a:buFont typeface="Arial"/>
              <a:buChar char="•"/>
            </a:pPr>
            <a:r>
              <a:rPr lang="en-US" sz="2000" smtClean="0"/>
              <a:t>Establish the relationship between salary and demographic variables in population survey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smtClean="0"/>
              <a:t>Income survey data for males from the central Atlantic region of the USA in 2009</a:t>
            </a:r>
            <a:endParaRPr lang="en-US" sz="1400"/>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smtClean="0"/>
              <a:t>Predict whether someone will have a heart attack on the basis of demographic, diet and clinical measurements</a:t>
            </a:r>
          </a:p>
        </p:txBody>
      </p:sp>
      <p:sp>
        <p:nvSpPr>
          <p:cNvPr id="2" name="TextBox 1"/>
          <p:cNvSpPr txBox="1"/>
          <p:nvPr/>
        </p:nvSpPr>
        <p:spPr>
          <a:xfrm>
            <a:off x="4643437" y="2857500"/>
            <a:ext cx="4152900" cy="738664"/>
          </a:xfrm>
          <a:prstGeom prst="rect">
            <a:avLst/>
          </a:prstGeom>
          <a:noFill/>
        </p:spPr>
        <p:txBody>
          <a:bodyPr wrap="square" rtlCol="0">
            <a:spAutoFit/>
          </a:bodyPr>
          <a:lstStyle/>
          <a:p>
            <a:pPr algn="l"/>
            <a:r>
              <a:rPr lang="en-US" sz="1400" smtClean="0"/>
              <a:t>Case-control sample of men from South Africa</a:t>
            </a:r>
          </a:p>
          <a:p>
            <a:pPr algn="l"/>
            <a:r>
              <a:rPr lang="en-US" sz="1400" smtClean="0"/>
              <a:t>Red = heart disease</a:t>
            </a:r>
          </a:p>
          <a:p>
            <a:pPr algn="l"/>
            <a:r>
              <a:rPr lang="en-US" sz="1400"/>
              <a:t>B</a:t>
            </a:r>
            <a:r>
              <a:rPr lang="en-US" sz="1400" smtClean="0"/>
              <a:t>lue = no heart disease</a:t>
            </a:r>
            <a:endParaRPr lang="en-US" sz="140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1638300"/>
            <a:ext cx="3505200" cy="338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270437883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5" name="Rectangle 4"/>
          <p:cNvSpPr/>
          <p:nvPr/>
        </p:nvSpPr>
        <p:spPr>
          <a:xfrm>
            <a:off x="642937" y="1164372"/>
            <a:ext cx="8001000" cy="400110"/>
          </a:xfrm>
          <a:prstGeom prst="rect">
            <a:avLst/>
          </a:prstGeom>
        </p:spPr>
        <p:txBody>
          <a:bodyPr wrap="square">
            <a:spAutoFit/>
          </a:bodyPr>
          <a:lstStyle/>
          <a:p>
            <a:pPr marL="285750" indent="-285750" algn="l">
              <a:buFont typeface="Arial"/>
              <a:buChar char="•"/>
            </a:pPr>
            <a:r>
              <a:rPr lang="en-US" sz="2000" smtClean="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5" name="Rectangle 4"/>
          <p:cNvSpPr/>
          <p:nvPr/>
        </p:nvSpPr>
        <p:spPr>
          <a:xfrm>
            <a:off x="642937" y="1009590"/>
            <a:ext cx="8001000" cy="400110"/>
          </a:xfrm>
          <a:prstGeom prst="rect">
            <a:avLst/>
          </a:prstGeom>
        </p:spPr>
        <p:txBody>
          <a:bodyPr wrap="square">
            <a:spAutoFit/>
          </a:bodyPr>
          <a:lstStyle/>
          <a:p>
            <a:pPr marL="285750" indent="-285750" algn="l">
              <a:buFont typeface="Arial"/>
              <a:buChar char="•"/>
            </a:pPr>
            <a:r>
              <a:rPr lang="en-US" sz="2000" smtClean="0"/>
              <a:t>Classify the pixels in a LANDSAT image, by land usage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6" y="1409700"/>
            <a:ext cx="5105401" cy="344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66737" y="49149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
        <p:nvSpPr>
          <p:cNvPr id="9" name="TextBox 8"/>
          <p:cNvSpPr txBox="1"/>
          <p:nvPr/>
        </p:nvSpPr>
        <p:spPr>
          <a:xfrm>
            <a:off x="5900737" y="2184618"/>
            <a:ext cx="3048000" cy="1600438"/>
          </a:xfrm>
          <a:prstGeom prst="rect">
            <a:avLst/>
          </a:prstGeom>
          <a:noFill/>
        </p:spPr>
        <p:txBody>
          <a:bodyPr wrap="square" rtlCol="0">
            <a:spAutoFit/>
          </a:bodyPr>
          <a:lstStyle/>
          <a:p>
            <a:pPr algn="l"/>
            <a:r>
              <a:rPr lang="en-US" sz="1400" smtClean="0"/>
              <a:t>Satellite images of rural Australia</a:t>
            </a:r>
          </a:p>
          <a:p>
            <a:pPr algn="l"/>
            <a:endParaRPr lang="en-US" sz="1400"/>
          </a:p>
          <a:p>
            <a:pPr algn="l"/>
            <a:r>
              <a:rPr lang="en-US" sz="1400" smtClean="0"/>
              <a:t>Land usage hand-labeled as one of six categories</a:t>
            </a:r>
          </a:p>
          <a:p>
            <a:pPr algn="l"/>
            <a:endParaRPr lang="en-US" sz="1400"/>
          </a:p>
          <a:p>
            <a:pPr algn="l"/>
            <a:r>
              <a:rPr lang="en-US" sz="1400" smtClean="0"/>
              <a:t>Goal: Predict land usage using spectral bands at four frequencies</a:t>
            </a:r>
            <a:endParaRPr lang="en-US" sz="1400"/>
          </a:p>
        </p:txBody>
      </p:sp>
    </p:spTree>
    <p:extLst>
      <p:ext uri="{BB962C8B-B14F-4D97-AF65-F5344CB8AC3E}">
        <p14:creationId xmlns:p14="http://schemas.microsoft.com/office/powerpoint/2010/main" val="343973077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smtClean="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a:t>
            </a:r>
            <a:r>
              <a:rPr lang="en-US"/>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64372"/>
            <a:ext cx="8001000" cy="3477875"/>
          </a:xfrm>
          <a:prstGeom prst="rect">
            <a:avLst/>
          </a:prstGeom>
        </p:spPr>
        <p:txBody>
          <a:bodyPr wrap="square">
            <a:spAutoFit/>
          </a:bodyPr>
          <a:lstStyle/>
          <a:p>
            <a:pPr marL="285750" indent="-285750" algn="l">
              <a:buFont typeface="Arial"/>
              <a:buChar char="•"/>
            </a:pPr>
            <a:r>
              <a:rPr lang="en-US" sz="2000" smtClean="0"/>
              <a:t>No response variable Y, just a set of predictors X</a:t>
            </a:r>
          </a:p>
          <a:p>
            <a:pPr marL="285750" indent="-285750" algn="l">
              <a:buFont typeface="Arial"/>
              <a:buChar char="•"/>
            </a:pPr>
            <a:r>
              <a:rPr lang="en-US" sz="2000" smtClean="0"/>
              <a:t>Objective is more fuzzy:</a:t>
            </a:r>
          </a:p>
          <a:p>
            <a:pPr marL="614363" lvl="1" indent="-285750" algn="l">
              <a:buFont typeface="Arial"/>
              <a:buChar char="•"/>
            </a:pPr>
            <a:r>
              <a:rPr lang="en-US" sz="2000" smtClean="0"/>
              <a:t>Find groups of observations that behave similarly</a:t>
            </a:r>
          </a:p>
          <a:p>
            <a:pPr marL="614363" lvl="1" indent="-285750" algn="l">
              <a:buFont typeface="Arial"/>
              <a:buChar char="•"/>
            </a:pPr>
            <a:r>
              <a:rPr lang="en-US" sz="2000" smtClean="0"/>
              <a:t>Find predictors that behave similarly</a:t>
            </a:r>
          </a:p>
          <a:p>
            <a:pPr marL="614363" lvl="1" indent="-285750" algn="l">
              <a:buFont typeface="Arial"/>
              <a:buChar char="•"/>
            </a:pPr>
            <a:r>
              <a:rPr lang="en-US" sz="2000" smtClean="0"/>
              <a:t>Find linear combinations of features that explain most of the variation in the data</a:t>
            </a:r>
          </a:p>
          <a:p>
            <a:pPr marL="285750" indent="-285750" algn="l">
              <a:buFont typeface="Arial"/>
              <a:buChar char="•"/>
            </a:pPr>
            <a:r>
              <a:rPr lang="en-US" sz="2000" smtClean="0"/>
              <a:t>Difficult to evaluate how well you are doing</a:t>
            </a:r>
          </a:p>
          <a:p>
            <a:pPr marL="285750" indent="-285750" algn="l">
              <a:buFont typeface="Arial"/>
              <a:buChar char="•"/>
            </a:pPr>
            <a:r>
              <a:rPr lang="en-US" sz="2000" smtClean="0"/>
              <a:t>Data is easier to obtain for unsupervised learning since it can be “unlabeled”</a:t>
            </a:r>
          </a:p>
          <a:p>
            <a:pPr marL="285750" indent="-285750" algn="l">
              <a:buFont typeface="Arial"/>
              <a:buChar char="•"/>
            </a:pPr>
            <a:r>
              <a:rPr lang="en-US" sz="2000" smtClean="0"/>
              <a:t>Sometimes useful as a preprocessing step for supervised learning</a:t>
            </a:r>
          </a:p>
          <a:p>
            <a:pPr marL="285750" indent="-285750" algn="l">
              <a:buFont typeface="Arial"/>
              <a:buChar char="•"/>
            </a:pPr>
            <a:r>
              <a:rPr lang="en-US" sz="2000" smtClean="0"/>
              <a:t>Common techniques: clustering, principal components analysis</a:t>
            </a:r>
          </a:p>
        </p:txBody>
      </p:sp>
    </p:spTree>
    <p:extLst>
      <p:ext uri="{BB962C8B-B14F-4D97-AF65-F5344CB8AC3E}">
        <p14:creationId xmlns:p14="http://schemas.microsoft.com/office/powerpoint/2010/main" val="4282601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a:t>Classify a tissue sample into one of several cancer classes, based on a gene expression</a:t>
            </a:r>
            <a:endParaRPr lang="en-US" sz="2000" smtClean="0"/>
          </a:p>
        </p:txBody>
      </p:sp>
      <p:sp>
        <p:nvSpPr>
          <p:cNvPr id="2" name="TextBox 1"/>
          <p:cNvSpPr txBox="1"/>
          <p:nvPr/>
        </p:nvSpPr>
        <p:spPr>
          <a:xfrm>
            <a:off x="4376737" y="1627644"/>
            <a:ext cx="4495800" cy="2677656"/>
          </a:xfrm>
          <a:prstGeom prst="rect">
            <a:avLst/>
          </a:prstGeom>
          <a:noFill/>
        </p:spPr>
        <p:txBody>
          <a:bodyPr wrap="square" rtlCol="0">
            <a:spAutoFit/>
          </a:bodyPr>
          <a:lstStyle/>
          <a:p>
            <a:pPr algn="l"/>
            <a:r>
              <a:rPr lang="en-US" sz="1400" smtClean="0"/>
              <a:t>Gene expression data</a:t>
            </a:r>
          </a:p>
          <a:p>
            <a:pPr marL="285750" indent="-285750" algn="l">
              <a:buFont typeface="Arial" panose="020B0604020202020204" pitchFamily="34" charset="0"/>
              <a:buChar char="•"/>
            </a:pPr>
            <a:r>
              <a:rPr lang="en-US" sz="1400" smtClean="0"/>
              <a:t>Each row is a gene (p=8000)</a:t>
            </a:r>
          </a:p>
          <a:p>
            <a:pPr marL="285750" indent="-285750" algn="l">
              <a:buFont typeface="Arial" panose="020B0604020202020204" pitchFamily="34" charset="0"/>
              <a:buChar char="•"/>
            </a:pPr>
            <a:r>
              <a:rPr lang="en-US" sz="1400" smtClean="0"/>
              <a:t>Each column is a woman with breast cancer (n=88)</a:t>
            </a:r>
          </a:p>
          <a:p>
            <a:pPr algn="l"/>
            <a:endParaRPr lang="en-US" sz="1400" smtClean="0"/>
          </a:p>
          <a:p>
            <a:pPr algn="l"/>
            <a:r>
              <a:rPr lang="en-US" sz="1400" smtClean="0"/>
              <a:t>Heatmap represents level of gene expression for each gene and each patient</a:t>
            </a:r>
          </a:p>
          <a:p>
            <a:pPr algn="l"/>
            <a:endParaRPr lang="en-US" sz="1400" smtClean="0"/>
          </a:p>
          <a:p>
            <a:pPr algn="l"/>
            <a:r>
              <a:rPr lang="en-US" sz="1400" smtClean="0"/>
              <a:t>Goal: Locate subcategories of breast cancer showing different gene expressions</a:t>
            </a:r>
          </a:p>
          <a:p>
            <a:pPr algn="l"/>
            <a:endParaRPr lang="en-US" sz="1400" smtClean="0"/>
          </a:p>
          <a:p>
            <a:pPr algn="l"/>
            <a:r>
              <a:rPr lang="en-US" sz="1400" smtClean="0"/>
              <a:t>Technique: Hierarchical clustering applied to the columns, resulting in six sub-groups of patients</a:t>
            </a:r>
            <a:endParaRPr lang="en-US" sz="1400"/>
          </a:p>
        </p:txBody>
      </p:sp>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1646307"/>
            <a:ext cx="3200400" cy="34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709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smtClean="0"/>
              <a:t>Classify </a:t>
            </a:r>
            <a:r>
              <a:rPr lang="en-US" sz="2000"/>
              <a:t>US residential neighborhoods into 67 unique segments based on demographic and socioeconomic </a:t>
            </a:r>
            <a:r>
              <a:rPr lang="en-US" sz="2000" smtClean="0"/>
              <a:t>characteristics</a:t>
            </a:r>
          </a:p>
        </p:txBody>
      </p:sp>
      <p:sp>
        <p:nvSpPr>
          <p:cNvPr id="2" name="TextBox 1"/>
          <p:cNvSpPr txBox="1"/>
          <p:nvPr/>
        </p:nvSpPr>
        <p:spPr>
          <a:xfrm>
            <a:off x="5214937" y="1856244"/>
            <a:ext cx="3581400" cy="2677656"/>
          </a:xfrm>
          <a:prstGeom prst="rect">
            <a:avLst/>
          </a:prstGeom>
          <a:noFill/>
        </p:spPr>
        <p:txBody>
          <a:bodyPr wrap="square" rtlCol="0">
            <a:spAutoFit/>
          </a:bodyPr>
          <a:lstStyle/>
          <a:p>
            <a:pPr algn="l"/>
            <a:r>
              <a:rPr lang="en-US" sz="1400" smtClean="0"/>
              <a:t>Metro Renters:</a:t>
            </a:r>
          </a:p>
          <a:p>
            <a:pPr algn="l"/>
            <a:endParaRPr lang="en-US" sz="1400"/>
          </a:p>
          <a:p>
            <a:pPr algn="l"/>
            <a:r>
              <a:rPr lang="en-US" sz="1400" smtClean="0"/>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endParaRPr lang="en-US" sz="1400"/>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lnSpc>
                <a:spcPts val="3600"/>
              </a:lnSpc>
              <a:defRPr/>
            </a:pP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a:t>
            </a:r>
            <a:r>
              <a:rPr lang="en-US" sz="3000" dirty="0" smtClean="0">
                <a:latin typeface="PFDinTextCompPro-Bold" charset="0"/>
                <a:ea typeface="ヒラギノ角ゴ ProN W6" charset="0"/>
                <a:cs typeface="ヒラギノ角ゴ ProN W6" charset="0"/>
              </a:rPr>
              <a:t>. what is machine learning?</a:t>
            </a:r>
            <a:br>
              <a:rPr lang="en-US" sz="3000" dirty="0" smtClean="0">
                <a:latin typeface="PFDinTextCompPro-Bold" charset="0"/>
                <a:ea typeface="ヒラギノ角ゴ ProN W6" charset="0"/>
                <a:cs typeface="ヒラギノ角ゴ ProN W6" charset="0"/>
              </a:rPr>
            </a:br>
            <a:r>
              <a:rPr lang="en-US" sz="3000" dirty="0" err="1" smtClean="0">
                <a:latin typeface="PFDinTextCompPro-Bold" charset="0"/>
                <a:ea typeface="ヒラギノ角ゴ ProN W6" charset="0"/>
                <a:cs typeface="ヒラギノ角ゴ ProN W6" charset="0"/>
              </a:rPr>
              <a:t>iI</a:t>
            </a:r>
            <a:r>
              <a:rPr lang="en-US" sz="3000" smtClean="0">
                <a:latin typeface="PFDinTextCompPro-Bold" charset="0"/>
                <a:ea typeface="ヒラギノ角ゴ ProN W6" charset="0"/>
                <a:cs typeface="ヒラギノ角ゴ ProN W6" charset="0"/>
              </a:rPr>
              <a:t>. 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III. Unsupervised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IV. Summary</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V. </a:t>
            </a:r>
            <a:r>
              <a:rPr lang="en-US" sz="3000" dirty="0" smtClean="0">
                <a:latin typeface="PFDinTextCompPro-Bold" charset="0"/>
                <a:ea typeface="ヒラギノ角ゴ ProN W6" charset="0"/>
                <a:cs typeface="ヒラギノ角ゴ ProN W6" charset="0"/>
              </a:rPr>
              <a:t>Classification </a:t>
            </a:r>
            <a:r>
              <a:rPr lang="en-US" sz="3000" smtClean="0">
                <a:latin typeface="PFDinTextCompPro-Bold" charset="0"/>
                <a:ea typeface="ヒラギノ角ゴ ProN W6" charset="0"/>
                <a:cs typeface="ヒラギノ角ゴ ProN W6" charset="0"/>
              </a:rPr>
              <a:t>with K-Nearest </a:t>
            </a:r>
            <a:r>
              <a:rPr lang="en-US" sz="3000" dirty="0" smtClean="0">
                <a:latin typeface="PFDinTextCompPro-Bold" charset="0"/>
                <a:ea typeface="ヒラギノ角ゴ ProN W6" charset="0"/>
                <a:cs typeface="ヒラギノ角ゴ ProN W6" charset="0"/>
              </a:rPr>
              <a:t>Neighbors</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820825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smtClean="0"/>
              <a:t>IV. Summary</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7682451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Vs. Unsupervised Learning</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3690937" y="1104900"/>
            <a:ext cx="5486400" cy="707886"/>
          </a:xfrm>
          <a:prstGeom prst="rect">
            <a:avLst/>
          </a:prstGeom>
          <a:noFill/>
        </p:spPr>
        <p:txBody>
          <a:bodyPr wrap="square" rtlCol="0">
            <a:spAutoFit/>
          </a:bodyPr>
          <a:lstStyle/>
          <a:p>
            <a:pPr algn="l"/>
            <a:r>
              <a:rPr lang="en-US" sz="4000" dirty="0">
                <a:latin typeface="PFDinTextCompPro-MediumItalic"/>
                <a:cs typeface="PFDinTextCompPro-MediumItalic"/>
              </a:rPr>
              <a:t>c</a:t>
            </a:r>
            <a:r>
              <a:rPr lang="en-US" sz="4000" dirty="0" smtClean="0">
                <a:latin typeface="PFDinTextCompPro-MediumItalic"/>
                <a:cs typeface="PFDinTextCompPro-MediumItalic"/>
              </a:rPr>
              <a:t>ontinuous		categorical</a:t>
            </a:r>
          </a:p>
        </p:txBody>
      </p:sp>
      <p:sp>
        <p:nvSpPr>
          <p:cNvPr id="7" name="TextBox 6"/>
          <p:cNvSpPr txBox="1"/>
          <p:nvPr/>
        </p:nvSpPr>
        <p:spPr>
          <a:xfrm>
            <a:off x="566737" y="1991261"/>
            <a:ext cx="8289181"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smtClean="0">
                <a:latin typeface="PFDinTextCompPro-Italic"/>
                <a:cs typeface="PFDinTextCompPro-Italic"/>
              </a:rPr>
              <a:t>	</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regression	    classification</a:t>
            </a:r>
            <a:endParaRPr lang="en-US" sz="4000" i="1" dirty="0" smtClean="0">
              <a:latin typeface="PFDinTextCompPro-Italic"/>
              <a:cs typeface="PFDinTextCompPro-Italic"/>
            </a:endParaRP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a:t>
            </a:r>
            <a:r>
              <a:rPr lang="en-US" sz="3000" dirty="0" smtClean="0">
                <a:latin typeface="PFDinTextCompPro-Italic"/>
                <a:cs typeface="PFDinTextCompPro-Italic"/>
              </a:rPr>
              <a:t>dimension reduction</a:t>
            </a:r>
            <a:r>
              <a:rPr lang="en-US" sz="4000" dirty="0" smtClean="0">
                <a:latin typeface="PFDinTextCompPro-Italic"/>
                <a:cs typeface="PFDinTextCompPro-Italic"/>
              </a:rPr>
              <a:t>	      clustering</a:t>
            </a:r>
            <a:endParaRPr lang="en-US" sz="4000" i="1" dirty="0"/>
          </a:p>
        </p:txBody>
      </p:sp>
    </p:spTree>
    <p:extLst>
      <p:ext uri="{BB962C8B-B14F-4D97-AF65-F5344CB8AC3E}">
        <p14:creationId xmlns:p14="http://schemas.microsoft.com/office/powerpoint/2010/main" val="412583443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Vs. Unsupervised Learning</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pic>
        <p:nvPicPr>
          <p:cNvPr id="10" name="Picture 4" descr="image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0481" y="1028700"/>
            <a:ext cx="3600083"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AutoShape 3"/>
          <p:cNvSpPr>
            <a:spLocks/>
          </p:cNvSpPr>
          <p:nvPr/>
        </p:nvSpPr>
        <p:spPr bwMode="auto">
          <a:xfrm>
            <a:off x="719137" y="1104900"/>
            <a:ext cx="3449220" cy="373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Font typeface="ArialUnicodeMS" charset="0"/>
              <a:buNone/>
            </a:pPr>
            <a:r>
              <a:rPr lang="en-US" sz="1800">
                <a:latin typeface="ArialUnicodeMS" charset="0"/>
                <a:cs typeface="ArialUnicodeMS" charset="0"/>
                <a:sym typeface="ArialUnicodeMS" charset="0"/>
              </a:rPr>
              <a:t>What type of problem is this?</a:t>
            </a:r>
            <a:endParaRPr lang="en-US"/>
          </a:p>
          <a:p>
            <a:pPr>
              <a:buFont typeface="ArialUnicodeMS" charset="0"/>
              <a:buNone/>
            </a:pPr>
            <a:endParaRPr lang="en-US" sz="1800">
              <a:latin typeface="ArialUnicodeMS" charset="0"/>
              <a:cs typeface="ArialUnicodeMS" charset="0"/>
              <a:sym typeface="ArialUnicodeMS" charset="0"/>
            </a:endParaRPr>
          </a:p>
          <a:p>
            <a:pPr>
              <a:buFont typeface="ArialUnicodeMS" charset="0"/>
              <a:buNone/>
            </a:pPr>
            <a:r>
              <a:rPr lang="en-US" sz="1800" b="1">
                <a:latin typeface="ArialUnicodeMS" charset="0"/>
                <a:cs typeface="ArialUnicodeMS" charset="0"/>
                <a:sym typeface="ArialUnicodeMS" charset="0"/>
              </a:rPr>
              <a:t>Music </a:t>
            </a:r>
            <a:r>
              <a:rPr lang="en-US" sz="1800" b="1" smtClean="0">
                <a:latin typeface="ArialUnicodeMS" charset="0"/>
                <a:cs typeface="ArialUnicodeMS" charset="0"/>
                <a:sym typeface="ArialUnicodeMS" charset="0"/>
              </a:rPr>
              <a:t>Recommendation</a:t>
            </a:r>
          </a:p>
          <a:p>
            <a:pPr>
              <a:buFont typeface="ArialUnicodeMS" charset="0"/>
              <a:buNone/>
            </a:pPr>
            <a:r>
              <a:rPr lang="en-US" sz="1800" i="1" smtClean="0">
                <a:latin typeface="ArialUnicodeMS" charset="0"/>
                <a:sym typeface="ArialUnicodeMS" charset="0"/>
              </a:rPr>
              <a:t>It could be either.</a:t>
            </a:r>
            <a:endParaRPr lang="en-US" i="1"/>
          </a:p>
          <a:p>
            <a:pPr>
              <a:buFont typeface="ArialUnicodeMS" charset="0"/>
              <a:buNone/>
            </a:pPr>
            <a:endParaRPr lang="en-US" sz="1800" smtClean="0">
              <a:latin typeface="ArialUnicodeMS" charset="0"/>
              <a:sym typeface="ArialUnicodeMS" charset="0"/>
            </a:endParaRPr>
          </a:p>
          <a:p>
            <a:pPr>
              <a:buFont typeface="ArialUnicodeMS" charset="0"/>
              <a:buNone/>
            </a:pPr>
            <a:r>
              <a:rPr lang="en-US" sz="1800" smtClean="0">
                <a:latin typeface="ArialUnicodeMS" charset="0"/>
                <a:sym typeface="ArialUnicodeMS" charset="0"/>
              </a:rPr>
              <a:t>Supervised Learning:</a:t>
            </a:r>
          </a:p>
          <a:p>
            <a:pPr>
              <a:buFont typeface="ArialUnicodeMS" charset="0"/>
              <a:buNone/>
            </a:pPr>
            <a:r>
              <a:rPr lang="en-US" sz="1800" smtClean="0">
                <a:latin typeface="ArialUnicodeMS" charset="0"/>
                <a:sym typeface="ArialUnicodeMS" charset="0"/>
              </a:rPr>
              <a:t>Predict which songs a user will ‘thumbs up’</a:t>
            </a:r>
          </a:p>
          <a:p>
            <a:pPr>
              <a:buFont typeface="ArialUnicodeMS" charset="0"/>
              <a:buNone/>
            </a:pPr>
            <a:endParaRPr lang="en-US" sz="1800">
              <a:latin typeface="ArialUnicodeMS" charset="0"/>
              <a:sym typeface="ArialUnicodeMS" charset="0"/>
            </a:endParaRPr>
          </a:p>
          <a:p>
            <a:pPr>
              <a:buFont typeface="ArialUnicodeMS" charset="0"/>
              <a:buNone/>
            </a:pPr>
            <a:r>
              <a:rPr lang="en-US" sz="1800" smtClean="0">
                <a:latin typeface="ArialUnicodeMS" charset="0"/>
                <a:sym typeface="ArialUnicodeMS" charset="0"/>
              </a:rPr>
              <a:t>Unsupervised Learning:</a:t>
            </a:r>
          </a:p>
          <a:p>
            <a:pPr>
              <a:buFont typeface="ArialUnicodeMS" charset="0"/>
              <a:buNone/>
            </a:pPr>
            <a:r>
              <a:rPr lang="en-US" sz="1800" smtClean="0">
                <a:latin typeface="ArialUnicodeMS" charset="0"/>
                <a:sym typeface="ArialUnicodeMS" charset="0"/>
              </a:rPr>
              <a:t>Cluster songs based on attributes and recommend songs in the same group</a:t>
            </a:r>
          </a:p>
        </p:txBody>
      </p:sp>
    </p:spTree>
    <p:extLst>
      <p:ext uri="{BB962C8B-B14F-4D97-AF65-F5344CB8AC3E}">
        <p14:creationId xmlns:p14="http://schemas.microsoft.com/office/powerpoint/2010/main" val="713956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Vs. Statistical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1164372"/>
            <a:ext cx="8001000" cy="2862322"/>
          </a:xfrm>
          <a:prstGeom prst="rect">
            <a:avLst/>
          </a:prstGeom>
        </p:spPr>
        <p:txBody>
          <a:bodyPr wrap="square">
            <a:spAutoFit/>
          </a:bodyPr>
          <a:lstStyle/>
          <a:p>
            <a:pPr marL="285750" indent="-285750" algn="l">
              <a:buFont typeface="Arial"/>
              <a:buChar char="•"/>
            </a:pPr>
            <a:r>
              <a:rPr lang="en-US" sz="2000" smtClean="0"/>
              <a:t>Machine learning arose as a subfield of Artificial Intelligence</a:t>
            </a:r>
          </a:p>
          <a:p>
            <a:pPr marL="285750" indent="-285750" algn="l">
              <a:buFont typeface="Arial"/>
              <a:buChar char="•"/>
            </a:pPr>
            <a:r>
              <a:rPr lang="en-US" sz="2000" smtClean="0"/>
              <a:t>Statistical learning arose as a subfield of Statistics</a:t>
            </a:r>
          </a:p>
          <a:p>
            <a:pPr marL="285750" indent="-285750" algn="l">
              <a:buFont typeface="Arial"/>
              <a:buChar char="•"/>
            </a:pPr>
            <a:r>
              <a:rPr lang="en-US" sz="2000" smtClean="0"/>
              <a:t>There is much overlap:</a:t>
            </a:r>
          </a:p>
          <a:p>
            <a:pPr marL="614363" lvl="1" indent="-285750" algn="l">
              <a:buFont typeface="Arial"/>
              <a:buChar char="•"/>
            </a:pPr>
            <a:r>
              <a:rPr lang="en-US" sz="2000" smtClean="0"/>
              <a:t>Machine learning has a greater emphasis on large-scale applications and prediction accuracy</a:t>
            </a:r>
          </a:p>
          <a:p>
            <a:pPr marL="614363" lvl="1" indent="-285750" algn="l">
              <a:buFont typeface="Arial"/>
              <a:buChar char="•"/>
            </a:pPr>
            <a:r>
              <a:rPr lang="en-US" sz="2000" smtClean="0"/>
              <a:t>Statistical learning emphasizes models and their interpretability, and precision and uncertainty</a:t>
            </a:r>
          </a:p>
          <a:p>
            <a:pPr marL="285750" indent="-285750" algn="l">
              <a:buFont typeface="Arial"/>
              <a:buChar char="•"/>
            </a:pPr>
            <a:r>
              <a:rPr lang="en-US" sz="2000" smtClean="0"/>
              <a:t>The distinction has become more and more blurred</a:t>
            </a:r>
          </a:p>
          <a:p>
            <a:pPr marL="285750" indent="-285750" algn="l">
              <a:buFont typeface="Arial"/>
              <a:buChar char="•"/>
            </a:pPr>
            <a:r>
              <a:rPr lang="en-US" sz="2000" smtClean="0"/>
              <a:t>Machine learning has the upper-hand in marketing!</a:t>
            </a:r>
          </a:p>
        </p:txBody>
      </p:sp>
      <p:sp>
        <p:nvSpPr>
          <p:cNvPr id="6" name="TextBox 5"/>
          <p:cNvSpPr txBox="1"/>
          <p:nvPr/>
        </p:nvSpPr>
        <p:spPr>
          <a:xfrm>
            <a:off x="7191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1300394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314700"/>
            <a:ext cx="8426450" cy="1752600"/>
          </a:xfrm>
        </p:spPr>
        <p:txBody>
          <a:bodyPr/>
          <a:lstStyle/>
          <a:p>
            <a:pPr>
              <a:defRPr/>
            </a:pPr>
            <a:r>
              <a:rPr lang="en-US" sz="7500" smtClean="0"/>
              <a:t>V. Classification with</a:t>
            </a:r>
            <a:br>
              <a:rPr lang="en-US" sz="7500" smtClean="0"/>
            </a:br>
            <a:r>
              <a:rPr lang="en-US" sz="7500" smtClean="0"/>
              <a:t>K-Nearest Neighbors</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26998373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Classification problems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25</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3690937" y="1104900"/>
            <a:ext cx="5486400" cy="707886"/>
          </a:xfrm>
          <a:prstGeom prst="rect">
            <a:avLst/>
          </a:prstGeom>
          <a:noFill/>
        </p:spPr>
        <p:txBody>
          <a:bodyPr wrap="square" rtlCol="0">
            <a:spAutoFit/>
          </a:bodyPr>
          <a:lstStyle/>
          <a:p>
            <a:pPr algn="l"/>
            <a:r>
              <a:rPr lang="en-US" sz="4000" dirty="0">
                <a:latin typeface="PFDinTextCompPro-MediumItalic"/>
                <a:cs typeface="PFDinTextCompPro-MediumItalic"/>
              </a:rPr>
              <a:t>c</a:t>
            </a:r>
            <a:r>
              <a:rPr lang="en-US" sz="4000" dirty="0" smtClean="0">
                <a:latin typeface="PFDinTextCompPro-MediumItalic"/>
                <a:cs typeface="PFDinTextCompPro-MediumItalic"/>
              </a:rPr>
              <a:t>ontinuous		categorical</a:t>
            </a:r>
          </a:p>
        </p:txBody>
      </p:sp>
      <p:sp>
        <p:nvSpPr>
          <p:cNvPr id="7" name="TextBox 6"/>
          <p:cNvSpPr txBox="1"/>
          <p:nvPr/>
        </p:nvSpPr>
        <p:spPr>
          <a:xfrm>
            <a:off x="566737" y="1991261"/>
            <a:ext cx="8289181"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smtClean="0">
                <a:latin typeface="PFDinTextCompPro-Italic"/>
                <a:cs typeface="PFDinTextCompPro-Italic"/>
              </a:rPr>
              <a:t>	</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regression	    classification</a:t>
            </a:r>
            <a:endParaRPr lang="en-US" sz="4000" i="1" dirty="0" smtClean="0">
              <a:latin typeface="PFDinTextCompPro-Italic"/>
              <a:cs typeface="PFDinTextCompPro-Italic"/>
            </a:endParaRP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a:t>
            </a:r>
            <a:r>
              <a:rPr lang="en-US" sz="3000" dirty="0" smtClean="0">
                <a:latin typeface="PFDinTextCompPro-Italic"/>
                <a:cs typeface="PFDinTextCompPro-Italic"/>
              </a:rPr>
              <a:t>dimension reduction</a:t>
            </a:r>
            <a:r>
              <a:rPr lang="en-US" sz="4000" dirty="0" smtClean="0">
                <a:latin typeface="PFDinTextCompPro-Italic"/>
                <a:cs typeface="PFDinTextCompPro-Italic"/>
              </a:rPr>
              <a:t>	      clustering</a:t>
            </a:r>
            <a:endParaRPr lang="en-US" sz="4000" i="1" dirty="0"/>
          </a:p>
        </p:txBody>
      </p:sp>
      <p:pic>
        <p:nvPicPr>
          <p:cNvPr id="10" name="Picture 9"/>
          <p:cNvPicPr>
            <a:picLocks noChangeAspect="1"/>
          </p:cNvPicPr>
          <p:nvPr/>
        </p:nvPicPr>
        <p:blipFill>
          <a:blip r:embed="rId3"/>
          <a:stretch>
            <a:fillRect/>
          </a:stretch>
        </p:blipFill>
        <p:spPr>
          <a:xfrm>
            <a:off x="5693612" y="1765300"/>
            <a:ext cx="3636125" cy="1473200"/>
          </a:xfrm>
          <a:prstGeom prst="rect">
            <a:avLst/>
          </a:prstGeom>
        </p:spPr>
      </p:pic>
    </p:spTree>
    <p:extLst>
      <p:ext uri="{BB962C8B-B14F-4D97-AF65-F5344CB8AC3E}">
        <p14:creationId xmlns:p14="http://schemas.microsoft.com/office/powerpoint/2010/main" val="285605683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Problems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predictors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Tree>
    <p:extLst>
      <p:ext uri="{BB962C8B-B14F-4D97-AF65-F5344CB8AC3E}">
        <p14:creationId xmlns:p14="http://schemas.microsoft.com/office/powerpoint/2010/main" val="164564762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Classification problems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TextBox 4"/>
          <p:cNvSpPr txBox="1"/>
          <p:nvPr/>
        </p:nvSpPr>
        <p:spPr>
          <a:xfrm>
            <a:off x="591183" y="1057513"/>
            <a:ext cx="5329023" cy="1015663"/>
          </a:xfrm>
          <a:prstGeom prst="rect">
            <a:avLst/>
          </a:prstGeom>
          <a:noFill/>
        </p:spPr>
        <p:txBody>
          <a:bodyPr wrap="none" rtlCol="0">
            <a:spAutoFit/>
          </a:bodyPr>
          <a:lstStyle/>
          <a:p>
            <a:pPr algn="l"/>
            <a:r>
              <a:rPr lang="en-US" sz="3000" dirty="0" smtClean="0">
                <a:latin typeface="PFDinTextCompPro-Italic"/>
                <a:cs typeface="PFDinTextCompPro-Italic"/>
              </a:rPr>
              <a:t>Q: How does a classification </a:t>
            </a:r>
            <a:r>
              <a:rPr lang="en-US" sz="3000" smtClean="0">
                <a:latin typeface="PFDinTextCompPro-Italic"/>
                <a:cs typeface="PFDinTextCompPro-Italic"/>
              </a:rPr>
              <a:t>problem work?</a:t>
            </a:r>
          </a:p>
          <a:p>
            <a:pPr algn="l"/>
            <a:r>
              <a:rPr lang="en-US" sz="3000" smtClean="0">
                <a:latin typeface="PFDinTextCompPro-Italic"/>
                <a:cs typeface="PFDinTextCompPro-Italic"/>
              </a:rPr>
              <a:t>A</a:t>
            </a:r>
            <a:r>
              <a:rPr lang="en-US" sz="3000" dirty="0" smtClean="0">
                <a:latin typeface="PFDinTextCompPro-Italic"/>
                <a:cs typeface="PFDinTextCompPro-Italic"/>
              </a:rPr>
              <a:t>: Data in, predicted labels </a:t>
            </a:r>
            <a:r>
              <a:rPr lang="en-US" sz="3000" smtClean="0">
                <a:latin typeface="PFDinTextCompPro-Italic"/>
                <a:cs typeface="PFDinTextCompPro-Italic"/>
              </a:rPr>
              <a:t>out.</a:t>
            </a:r>
            <a:endParaRPr lang="en-US" sz="3000" dirty="0">
              <a:latin typeface="PFDinTextCompPro-Italic"/>
              <a:cs typeface="PFDinTextCompPro-Italic"/>
            </a:endParaRPr>
          </a:p>
        </p:txBody>
      </p:sp>
      <p:pic>
        <p:nvPicPr>
          <p:cNvPr id="2" name="Picture 1"/>
          <p:cNvPicPr>
            <a:picLocks noChangeAspect="1"/>
          </p:cNvPicPr>
          <p:nvPr/>
        </p:nvPicPr>
        <p:blipFill>
          <a:blip r:embed="rId3"/>
          <a:stretch>
            <a:fillRect/>
          </a:stretch>
        </p:blipFill>
        <p:spPr>
          <a:xfrm>
            <a:off x="947737" y="2390140"/>
            <a:ext cx="6014720" cy="1534160"/>
          </a:xfrm>
          <a:prstGeom prst="rect">
            <a:avLst/>
          </a:prstGeom>
        </p:spPr>
      </p:pic>
      <p:sp>
        <p:nvSpPr>
          <p:cNvPr id="6" name="TextBox 5"/>
          <p:cNvSpPr txBox="1"/>
          <p:nvPr/>
        </p:nvSpPr>
        <p:spPr>
          <a:xfrm>
            <a:off x="734794" y="4686300"/>
            <a:ext cx="3018775" cy="215444"/>
          </a:xfrm>
          <a:prstGeom prst="rect">
            <a:avLst/>
          </a:prstGeom>
          <a:noFill/>
        </p:spPr>
        <p:txBody>
          <a:bodyPr wrap="none" rtlCol="0">
            <a:spAutoFit/>
          </a:bodyPr>
          <a:lstStyle/>
          <a:p>
            <a:r>
              <a:rPr lang="en-US" sz="800" smtClean="0">
                <a:latin typeface="+mn-lt"/>
              </a:rPr>
              <a:t>Source</a:t>
            </a:r>
            <a:r>
              <a:rPr lang="en-US" sz="800" dirty="0" smtClean="0">
                <a:latin typeface="+mn-lt"/>
              </a:rPr>
              <a:t>: http</a:t>
            </a:r>
            <a:r>
              <a:rPr lang="en-US" sz="800" dirty="0">
                <a:latin typeface="+mn-lt"/>
              </a:rPr>
              <a:t>://www-</a:t>
            </a:r>
            <a:r>
              <a:rPr lang="en-US" sz="800" dirty="0" err="1">
                <a:latin typeface="+mn-lt"/>
              </a:rPr>
              <a:t>users.cs.umn.edu</a:t>
            </a:r>
            <a:r>
              <a:rPr lang="en-US" sz="800" dirty="0">
                <a:latin typeface="+mn-lt"/>
              </a:rPr>
              <a:t>/~</a:t>
            </a:r>
            <a:r>
              <a:rPr lang="en-US" sz="800" dirty="0" err="1">
                <a:latin typeface="+mn-lt"/>
              </a:rPr>
              <a:t>kumar</a:t>
            </a:r>
            <a:r>
              <a:rPr lang="en-US" sz="800" dirty="0">
                <a:latin typeface="+mn-lt"/>
              </a:rPr>
              <a:t>/</a:t>
            </a:r>
            <a:r>
              <a:rPr lang="en-US" sz="800" dirty="0" err="1">
                <a:latin typeface="+mn-lt"/>
              </a:rPr>
              <a:t>dmbook</a:t>
            </a:r>
            <a:r>
              <a:rPr lang="en-US" sz="800" dirty="0">
                <a:latin typeface="+mn-lt"/>
              </a:rPr>
              <a:t>/ch4.pdf</a:t>
            </a:r>
          </a:p>
        </p:txBody>
      </p:sp>
    </p:spTree>
    <p:extLst>
      <p:ext uri="{BB962C8B-B14F-4D97-AF65-F5344CB8AC3E}">
        <p14:creationId xmlns:p14="http://schemas.microsoft.com/office/powerpoint/2010/main" val="25996703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553998"/>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p:txBody>
      </p:sp>
      <p:grpSp>
        <p:nvGrpSpPr>
          <p:cNvPr id="7" name="Group 26"/>
          <p:cNvGrpSpPr>
            <a:grpSpLocks/>
          </p:cNvGrpSpPr>
          <p:nvPr/>
        </p:nvGrpSpPr>
        <p:grpSpPr bwMode="auto">
          <a:xfrm>
            <a:off x="1023937" y="2095500"/>
            <a:ext cx="1463675" cy="1463675"/>
            <a:chOff x="0" y="0"/>
            <a:chExt cx="1280" cy="1280"/>
          </a:xfrm>
        </p:grpSpPr>
        <p:pic>
          <p:nvPicPr>
            <p:cNvPr id="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QUESTION:</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1" name="Rectangle 25"/>
            <p:cNvSpPr>
              <a:spLocks/>
            </p:cNvSpPr>
            <p:nvPr/>
          </p:nvSpPr>
          <p:spPr bwMode="auto">
            <a:xfrm>
              <a:off x="104" y="264"/>
              <a:ext cx="1095"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News706 BT" charset="0"/>
                <a:ea typeface="ＭＳ Ｐゴシック" charset="0"/>
                <a:cs typeface="ＭＳ Ｐゴシック" charset="0"/>
                <a:sym typeface="News706 BT" charset="0"/>
              </a:endParaRPr>
            </a:p>
            <a:p>
              <a:pPr algn="l">
                <a:lnSpc>
                  <a:spcPts val="1150"/>
                </a:lnSpc>
              </a:pPr>
              <a:r>
                <a:rPr lang="en-US" sz="900" dirty="0" smtClean="0">
                  <a:solidFill>
                    <a:schemeClr val="tx1"/>
                  </a:solidFill>
                  <a:latin typeface="News706 BT" charset="0"/>
                  <a:ea typeface="ＭＳ Ｐゴシック" charset="0"/>
                  <a:cs typeface="ＭＳ Ｐゴシック" charset="0"/>
                  <a:sym typeface="News706 BT" charset="0"/>
                </a:rPr>
                <a:t>What are </a:t>
              </a:r>
              <a:r>
                <a:rPr lang="en-US" sz="900" smtClean="0">
                  <a:solidFill>
                    <a:schemeClr val="tx1"/>
                  </a:solidFill>
                  <a:latin typeface="News706 BT" charset="0"/>
                  <a:ea typeface="ＭＳ Ｐゴシック" charset="0"/>
                  <a:cs typeface="ＭＳ Ｐゴシック" charset="0"/>
                  <a:sym typeface="News706 BT" charset="0"/>
                </a:rPr>
                <a:t>the predictors? What is the response?</a:t>
              </a:r>
              <a:endParaRPr lang="en-US" sz="900" dirty="0" smtClean="0">
                <a:solidFill>
                  <a:schemeClr val="tx1"/>
                </a:solidFill>
                <a:latin typeface="News706 BT" charset="0"/>
                <a:ea typeface="ＭＳ Ｐゴシック" charset="0"/>
                <a:cs typeface="ＭＳ Ｐゴシック" charset="0"/>
                <a:sym typeface="News706 BT" charset="0"/>
              </a:endParaRPr>
            </a:p>
          </p:txBody>
        </p:sp>
      </p:grpSp>
    </p:spTree>
    <p:extLst>
      <p:ext uri="{BB962C8B-B14F-4D97-AF65-F5344CB8AC3E}">
        <p14:creationId xmlns:p14="http://schemas.microsoft.com/office/powerpoint/2010/main" val="83108515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1323439"/>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p:txBody>
      </p:sp>
      <p:sp>
        <p:nvSpPr>
          <p:cNvPr id="3" name="TextBox 2"/>
          <p:cNvSpPr txBox="1"/>
          <p:nvPr/>
        </p:nvSpPr>
        <p:spPr>
          <a:xfrm>
            <a:off x="4833668" y="3904446"/>
            <a:ext cx="686069" cy="477054"/>
          </a:xfrm>
          <a:prstGeom prst="rect">
            <a:avLst/>
          </a:prstGeom>
          <a:noFill/>
        </p:spPr>
        <p:txBody>
          <a:bodyPr wrap="none" rtlCol="0">
            <a:spAutoFit/>
          </a:bodyPr>
          <a:lstStyle/>
          <a:p>
            <a:r>
              <a:rPr lang="en-US" sz="2500" dirty="0" smtClean="0">
                <a:latin typeface="PFDinTextCompPro-Italic"/>
                <a:cs typeface="PFDinTextCompPro-Italic"/>
              </a:rPr>
              <a:t>k = 3</a:t>
            </a:r>
            <a:endParaRPr lang="en-US" sz="2500" dirty="0"/>
          </a:p>
        </p:txBody>
      </p:sp>
    </p:spTree>
    <p:extLst>
      <p:ext uri="{BB962C8B-B14F-4D97-AF65-F5344CB8AC3E}">
        <p14:creationId xmlns:p14="http://schemas.microsoft.com/office/powerpoint/2010/main" val="408640388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What is machine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1708160"/>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p:txBody>
      </p:sp>
      <p:cxnSp>
        <p:nvCxnSpPr>
          <p:cNvPr id="9" name="Straight Arrow Connector 8"/>
          <p:cNvCxnSpPr/>
          <p:nvPr/>
        </p:nvCxnSpPr>
        <p:spPr bwMode="auto">
          <a:xfrm flipH="1">
            <a:off x="5367337" y="3543302"/>
            <a:ext cx="533400" cy="76013"/>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6062472" y="3086100"/>
            <a:ext cx="86408" cy="3048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rot="3600000" flipV="1">
            <a:off x="6281928" y="3275916"/>
            <a:ext cx="86408" cy="3048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p:cNvSpPr txBox="1"/>
          <p:nvPr/>
        </p:nvSpPr>
        <p:spPr>
          <a:xfrm>
            <a:off x="4833668" y="3904446"/>
            <a:ext cx="686069" cy="477054"/>
          </a:xfrm>
          <a:prstGeom prst="rect">
            <a:avLst/>
          </a:prstGeom>
          <a:noFill/>
        </p:spPr>
        <p:txBody>
          <a:bodyPr wrap="none" rtlCol="0">
            <a:spAutoFit/>
          </a:bodyPr>
          <a:lstStyle/>
          <a:p>
            <a:r>
              <a:rPr lang="en-US" sz="2500" dirty="0" smtClean="0">
                <a:latin typeface="PFDinTextCompPro-Italic"/>
                <a:cs typeface="PFDinTextCompPro-Italic"/>
              </a:rPr>
              <a:t>k = 3</a:t>
            </a:r>
            <a:endParaRPr lang="en-US" sz="2500" dirty="0"/>
          </a:p>
        </p:txBody>
      </p:sp>
    </p:spTree>
    <p:extLst>
      <p:ext uri="{BB962C8B-B14F-4D97-AF65-F5344CB8AC3E}">
        <p14:creationId xmlns:p14="http://schemas.microsoft.com/office/powerpoint/2010/main" val="388427581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pic>
        <p:nvPicPr>
          <p:cNvPr id="3" name="Picture 2"/>
          <p:cNvPicPr>
            <a:picLocks noChangeAspect="1"/>
          </p:cNvPicPr>
          <p:nvPr/>
        </p:nvPicPr>
        <p:blipFill>
          <a:blip r:embed="rId3"/>
          <a:stretch>
            <a:fillRect/>
          </a:stretch>
        </p:blipFill>
        <p:spPr>
          <a:xfrm>
            <a:off x="4300537" y="1773936"/>
            <a:ext cx="4493584" cy="3048000"/>
          </a:xfrm>
          <a:prstGeom prst="rect">
            <a:avLst/>
          </a:prstGeom>
        </p:spPr>
      </p:pic>
      <p:sp>
        <p:nvSpPr>
          <p:cNvPr id="6" name="TextBox 5"/>
          <p:cNvSpPr txBox="1"/>
          <p:nvPr/>
        </p:nvSpPr>
        <p:spPr>
          <a:xfrm>
            <a:off x="623608" y="1057513"/>
            <a:ext cx="6386596" cy="2477601"/>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a:p>
            <a:pPr algn="l"/>
            <a:r>
              <a:rPr lang="en-US" sz="2500" dirty="0" smtClean="0">
                <a:latin typeface="PFDinTextCompPro-Italic"/>
                <a:cs typeface="PFDinTextCompPro-Italic"/>
              </a:rPr>
              <a:t>3)  Assign the most common color</a:t>
            </a:r>
          </a:p>
          <a:p>
            <a:pPr algn="l"/>
            <a:r>
              <a:rPr lang="en-US" sz="2500" dirty="0" smtClean="0">
                <a:latin typeface="PFDinTextCompPro-Italic"/>
                <a:cs typeface="PFDinTextCompPro-Italic"/>
              </a:rPr>
              <a:t>       to the grey dot.</a:t>
            </a:r>
          </a:p>
        </p:txBody>
      </p:sp>
    </p:spTree>
    <p:extLst>
      <p:ext uri="{BB962C8B-B14F-4D97-AF65-F5344CB8AC3E}">
        <p14:creationId xmlns:p14="http://schemas.microsoft.com/office/powerpoint/2010/main" val="498782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pic>
        <p:nvPicPr>
          <p:cNvPr id="3" name="Picture 2"/>
          <p:cNvPicPr>
            <a:picLocks noChangeAspect="1"/>
          </p:cNvPicPr>
          <p:nvPr/>
        </p:nvPicPr>
        <p:blipFill>
          <a:blip r:embed="rId3"/>
          <a:stretch>
            <a:fillRect/>
          </a:stretch>
        </p:blipFill>
        <p:spPr>
          <a:xfrm>
            <a:off x="4300537" y="1773936"/>
            <a:ext cx="4493584" cy="3048000"/>
          </a:xfrm>
          <a:prstGeom prst="rect">
            <a:avLst/>
          </a:prstGeom>
        </p:spPr>
      </p:pic>
      <p:sp>
        <p:nvSpPr>
          <p:cNvPr id="6" name="TextBox 5"/>
          <p:cNvSpPr txBox="1"/>
          <p:nvPr/>
        </p:nvSpPr>
        <p:spPr>
          <a:xfrm>
            <a:off x="623608" y="1057513"/>
            <a:ext cx="6386596" cy="2477601"/>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a:p>
            <a:pPr algn="l"/>
            <a:r>
              <a:rPr lang="en-US" sz="2500" dirty="0" smtClean="0">
                <a:latin typeface="PFDinTextCompPro-Italic"/>
                <a:cs typeface="PFDinTextCompPro-Italic"/>
              </a:rPr>
              <a:t>3)  Assign the most common color</a:t>
            </a:r>
          </a:p>
          <a:p>
            <a:pPr algn="l"/>
            <a:r>
              <a:rPr lang="en-US" sz="2500" dirty="0" smtClean="0">
                <a:latin typeface="PFDinTextCompPro-Italic"/>
                <a:cs typeface="PFDinTextCompPro-Italic"/>
              </a:rPr>
              <a:t>       to the grey dot.</a:t>
            </a:r>
          </a:p>
        </p:txBody>
      </p:sp>
      <p:grpSp>
        <p:nvGrpSpPr>
          <p:cNvPr id="7" name="Group 26"/>
          <p:cNvGrpSpPr>
            <a:grpSpLocks/>
          </p:cNvGrpSpPr>
          <p:nvPr/>
        </p:nvGrpSpPr>
        <p:grpSpPr bwMode="auto">
          <a:xfrm>
            <a:off x="719137" y="3679825"/>
            <a:ext cx="1463675" cy="1463675"/>
            <a:chOff x="0" y="0"/>
            <a:chExt cx="1280" cy="1280"/>
          </a:xfrm>
        </p:grpSpPr>
        <p:pic>
          <p:nvPicPr>
            <p:cNvPr id="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1"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News706 BT" charset="0"/>
                <a:ea typeface="ＭＳ Ｐゴシック" charset="0"/>
                <a:cs typeface="ＭＳ Ｐゴシック" charset="0"/>
                <a:sym typeface="News706 BT" charset="0"/>
              </a:endParaRPr>
            </a:p>
            <a:p>
              <a:pPr algn="l">
                <a:lnSpc>
                  <a:spcPts val="1150"/>
                </a:lnSpc>
              </a:pPr>
              <a:r>
                <a:rPr lang="en-US" sz="900" dirty="0" smtClean="0">
                  <a:solidFill>
                    <a:schemeClr val="tx1"/>
                  </a:solidFill>
                  <a:latin typeface="News706 BT" charset="0"/>
                  <a:ea typeface="ＭＳ Ｐゴシック" charset="0"/>
                  <a:cs typeface="ＭＳ Ｐゴシック" charset="0"/>
                  <a:sym typeface="News706 BT" charset="0"/>
                </a:rPr>
                <a:t>Our definition of “nearest” implicitly uses the </a:t>
              </a:r>
              <a:r>
                <a:rPr lang="en-US" sz="900" i="1" dirty="0" smtClean="0">
                  <a:solidFill>
                    <a:schemeClr val="tx1"/>
                  </a:solidFill>
                  <a:latin typeface="News706 BT" charset="0"/>
                  <a:ea typeface="ＭＳ Ｐゴシック" charset="0"/>
                  <a:cs typeface="ＭＳ Ｐゴシック" charset="0"/>
                  <a:sym typeface="News706 BT" charset="0"/>
                </a:rPr>
                <a:t>Euclidean distance function.</a:t>
              </a:r>
              <a:endParaRPr lang="en-US" sz="900" dirty="0" smtClean="0">
                <a:solidFill>
                  <a:schemeClr val="tx1"/>
                </a:solidFill>
                <a:latin typeface="News706 BT" charset="0"/>
                <a:ea typeface="ＭＳ Ｐゴシック" charset="0"/>
                <a:cs typeface="ＭＳ Ｐゴシック" charset="0"/>
                <a:sym typeface="News706 BT" charset="0"/>
              </a:endParaRPr>
            </a:p>
          </p:txBody>
        </p:sp>
      </p:grpSp>
    </p:spTree>
    <p:extLst>
      <p:ext uri="{BB962C8B-B14F-4D97-AF65-F5344CB8AC3E}">
        <p14:creationId xmlns:p14="http://schemas.microsoft.com/office/powerpoint/2010/main" val="270224953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5" name="Rectangle 4"/>
          <p:cNvSpPr/>
          <p:nvPr/>
        </p:nvSpPr>
        <p:spPr>
          <a:xfrm>
            <a:off x="566737" y="1028700"/>
            <a:ext cx="8153400" cy="3693319"/>
          </a:xfrm>
          <a:prstGeom prst="rect">
            <a:avLst/>
          </a:prstGeom>
        </p:spPr>
        <p:txBody>
          <a:bodyPr wrap="square">
            <a:spAutoFit/>
          </a:bodyPr>
          <a:lstStyle/>
          <a:p>
            <a:pPr algn="l"/>
            <a:r>
              <a:rPr lang="en-US" sz="1800" smtClean="0"/>
              <a:t>Advantages of KNN:</a:t>
            </a:r>
          </a:p>
          <a:p>
            <a:pPr marL="285750" indent="-285750" algn="l">
              <a:buFont typeface="Arial"/>
              <a:buChar char="•"/>
            </a:pPr>
            <a:r>
              <a:rPr lang="en-US" sz="1800" smtClean="0"/>
              <a:t>Simple to understand and explain</a:t>
            </a:r>
            <a:endParaRPr lang="en-US" sz="1800" smtClean="0"/>
          </a:p>
          <a:p>
            <a:pPr marL="285750" indent="-285750" algn="l">
              <a:buFont typeface="Arial"/>
              <a:buChar char="•"/>
            </a:pPr>
            <a:r>
              <a:rPr lang="en-US" sz="1800" smtClean="0"/>
              <a:t>Model training phase is fast</a:t>
            </a:r>
          </a:p>
          <a:p>
            <a:pPr marL="285750" indent="-285750" algn="l">
              <a:buFont typeface="Arial"/>
              <a:buChar char="•"/>
            </a:pPr>
            <a:r>
              <a:rPr lang="en-US" sz="1800" smtClean="0"/>
              <a:t>Non-parametric </a:t>
            </a:r>
            <a:r>
              <a:rPr lang="en-US" sz="1800"/>
              <a:t>(does not presume </a:t>
            </a:r>
            <a:r>
              <a:rPr lang="en-US" sz="1800"/>
              <a:t>a </a:t>
            </a:r>
            <a:r>
              <a:rPr lang="en-US" sz="1800" smtClean="0"/>
              <a:t>“form” </a:t>
            </a:r>
            <a:r>
              <a:rPr lang="en-US" sz="1800"/>
              <a:t>of the “decision boundary”)</a:t>
            </a:r>
          </a:p>
          <a:p>
            <a:pPr algn="l"/>
            <a:endParaRPr lang="en-US" sz="1800" smtClean="0"/>
          </a:p>
          <a:p>
            <a:pPr algn="l"/>
            <a:r>
              <a:rPr lang="en-US" sz="1800" smtClean="0"/>
              <a:t>Disadvantages of KNN:</a:t>
            </a:r>
            <a:endParaRPr lang="en-US" sz="1800" smtClean="0"/>
          </a:p>
          <a:p>
            <a:pPr marL="285750" indent="-285750" algn="l">
              <a:buFont typeface="Arial"/>
              <a:buChar char="•"/>
            </a:pPr>
            <a:r>
              <a:rPr lang="en-US" sz="1800"/>
              <a:t>Prediction phase can be slow when n is large</a:t>
            </a:r>
          </a:p>
          <a:p>
            <a:pPr marL="285750" indent="-285750" algn="l">
              <a:buFont typeface="Arial"/>
              <a:buChar char="•"/>
            </a:pPr>
            <a:r>
              <a:rPr lang="en-US" sz="1800" smtClean="0"/>
              <a:t>Parametric methods will be better than KNN if the selected form is close to the “true” form</a:t>
            </a:r>
          </a:p>
          <a:p>
            <a:pPr marL="285750" indent="-285750" algn="l">
              <a:buFont typeface="Arial"/>
              <a:buChar char="•"/>
            </a:pPr>
            <a:r>
              <a:rPr lang="en-US" sz="1800" smtClean="0"/>
              <a:t>Parametric methods tend to be better than KNN for small n and large p</a:t>
            </a:r>
            <a:endParaRPr lang="en-US" sz="1800" smtClean="0"/>
          </a:p>
          <a:p>
            <a:pPr marL="285750" indent="-285750" algn="l">
              <a:buFont typeface="Arial"/>
              <a:buChar char="•"/>
            </a:pPr>
            <a:r>
              <a:rPr lang="en-US" sz="1800"/>
              <a:t>Does not provide coefficients or p-values</a:t>
            </a:r>
          </a:p>
          <a:p>
            <a:pPr marL="285750" indent="-285750" algn="l">
              <a:buFont typeface="Arial"/>
              <a:buChar char="•"/>
            </a:pPr>
            <a:r>
              <a:rPr lang="en-US" sz="1800" smtClean="0"/>
              <a:t>Sensitive </a:t>
            </a:r>
            <a:r>
              <a:rPr lang="en-US" sz="1800"/>
              <a:t>to irrelevant features</a:t>
            </a:r>
          </a:p>
          <a:p>
            <a:pPr marL="285750" indent="-285750" algn="l">
              <a:buFont typeface="Arial"/>
              <a:buChar char="•"/>
            </a:pPr>
            <a:r>
              <a:rPr lang="en-US" sz="1800" smtClean="0"/>
              <a:t>Sensitive to unscaled data</a:t>
            </a:r>
          </a:p>
        </p:txBody>
      </p:sp>
    </p:spTree>
    <p:extLst>
      <p:ext uri="{BB962C8B-B14F-4D97-AF65-F5344CB8AC3E}">
        <p14:creationId xmlns:p14="http://schemas.microsoft.com/office/powerpoint/2010/main" val="3925383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796093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257300"/>
            <a:ext cx="8872537" cy="145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42" y="3009900"/>
            <a:ext cx="8887531" cy="137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1937" y="4686300"/>
            <a:ext cx="6629400" cy="215444"/>
          </a:xfrm>
          <a:prstGeom prst="rect">
            <a:avLst/>
          </a:prstGeom>
          <a:noFill/>
        </p:spPr>
        <p:txBody>
          <a:bodyPr wrap="square" rtlCol="0">
            <a:spAutoFit/>
          </a:bodyPr>
          <a:lstStyle/>
          <a:p>
            <a:pPr algn="l"/>
            <a:r>
              <a:rPr lang="en-US" sz="800"/>
              <a:t>Source: http://www.reddit.com/r/MachineLearning/comments/25lnbt/ama_yann_lecun</a:t>
            </a:r>
          </a:p>
        </p:txBody>
      </p:sp>
    </p:spTree>
    <p:extLst>
      <p:ext uri="{BB962C8B-B14F-4D97-AF65-F5344CB8AC3E}">
        <p14:creationId xmlns:p14="http://schemas.microsoft.com/office/powerpoint/2010/main" val="278244974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lnSpc>
                <a:spcPct val="100000"/>
              </a:lnSpc>
              <a:buNone/>
            </a:pPr>
            <a:r>
              <a:rPr lang="en-US" sz="1600" smtClean="0"/>
              <a:t>From </a:t>
            </a:r>
            <a:r>
              <a:rPr lang="en-US" sz="1600" dirty="0" smtClean="0"/>
              <a:t>Wikipedia:</a:t>
            </a:r>
          </a:p>
          <a:p>
            <a:pPr marL="0" indent="0">
              <a:lnSpc>
                <a:spcPct val="100000"/>
              </a:lnSpc>
              <a:buNone/>
            </a:pPr>
            <a:endParaRPr lang="en-US" sz="1600" dirty="0" smtClean="0"/>
          </a:p>
          <a:p>
            <a:pPr marL="0" indent="0">
              <a:lnSpc>
                <a:spcPct val="100000"/>
              </a:lnSpc>
              <a:buNone/>
            </a:pPr>
            <a:r>
              <a:rPr lang="en-US" sz="1600" dirty="0" smtClean="0"/>
              <a:t>“Machine </a:t>
            </a:r>
            <a:r>
              <a:rPr lang="en-US" sz="1600" dirty="0"/>
              <a:t>learning, a branch of artificial intelligence, is about the construction and study of systems that can </a:t>
            </a:r>
            <a:r>
              <a:rPr lang="en-US" sz="1600" i="1" dirty="0"/>
              <a:t>learn from </a:t>
            </a:r>
            <a:r>
              <a:rPr lang="en-US" sz="1600" i="1" dirty="0" smtClean="0"/>
              <a:t>data</a:t>
            </a:r>
            <a:r>
              <a:rPr lang="en-US" sz="1600" dirty="0" smtClean="0"/>
              <a:t>.”</a:t>
            </a:r>
          </a:p>
          <a:p>
            <a:pPr marL="0" indent="0">
              <a:lnSpc>
                <a:spcPct val="100000"/>
              </a:lnSpc>
              <a:buNone/>
            </a:pPr>
            <a:endParaRPr lang="en-US" sz="1400" dirty="0" smtClean="0"/>
          </a:p>
          <a:p>
            <a:pPr marL="0" indent="0">
              <a:lnSpc>
                <a:spcPct val="100000"/>
              </a:lnSpc>
              <a:buNone/>
            </a:pPr>
            <a:endParaRPr lang="en-US" sz="1400" dirty="0"/>
          </a:p>
          <a:p>
            <a:pPr marL="0" indent="0">
              <a:lnSpc>
                <a:spcPct val="100000"/>
              </a:lnSpc>
              <a:buNone/>
            </a:pPr>
            <a:r>
              <a:rPr lang="en-US" sz="1600" smtClean="0"/>
              <a:t>“</a:t>
            </a:r>
            <a:r>
              <a:rPr lang="en-US" sz="1600" dirty="0" smtClean="0"/>
              <a:t>The </a:t>
            </a:r>
            <a:r>
              <a:rPr lang="en-US" sz="1600" dirty="0"/>
              <a:t>core of machine learning deals with </a:t>
            </a:r>
            <a:r>
              <a:rPr lang="en-US" sz="1600" i="1" dirty="0"/>
              <a:t>representation </a:t>
            </a:r>
            <a:r>
              <a:rPr lang="en-US" sz="1600" dirty="0"/>
              <a:t>and </a:t>
            </a:r>
            <a:r>
              <a:rPr lang="en-US" sz="1600" i="1" dirty="0" smtClean="0"/>
              <a:t>generalization</a:t>
            </a:r>
            <a:r>
              <a:rPr lang="en-US" sz="1600" dirty="0" smtClean="0"/>
              <a:t>…”</a:t>
            </a:r>
          </a:p>
          <a:p>
            <a:pPr marL="0" indent="0">
              <a:lnSpc>
                <a:spcPct val="100000"/>
              </a:lnSpc>
              <a:buNone/>
            </a:pPr>
            <a:endParaRPr lang="en-US" sz="1600" dirty="0" smtClean="0"/>
          </a:p>
          <a:p>
            <a:pPr>
              <a:lnSpc>
                <a:spcPct val="100000"/>
              </a:lnSpc>
              <a:buSzPct val="100000"/>
              <a:buFont typeface="Arial" panose="020B0604020202020204" pitchFamily="34" charset="0"/>
              <a:buChar char="•"/>
            </a:pPr>
            <a:r>
              <a:rPr lang="en-US" sz="1600" i="1" dirty="0"/>
              <a:t>representation</a:t>
            </a:r>
            <a:r>
              <a:rPr lang="en-US" sz="1600" dirty="0"/>
              <a:t> – extracting structure from </a:t>
            </a:r>
            <a:r>
              <a:rPr lang="en-US" sz="1600" dirty="0" smtClean="0"/>
              <a:t>data</a:t>
            </a:r>
          </a:p>
          <a:p>
            <a:pPr>
              <a:lnSpc>
                <a:spcPct val="100000"/>
              </a:lnSpc>
              <a:buSzPct val="100000"/>
              <a:buFont typeface="Arial" panose="020B0604020202020204" pitchFamily="34" charset="0"/>
              <a:buChar char="•"/>
            </a:pPr>
            <a:endParaRPr lang="en-US" sz="1600" i="1" dirty="0" smtClean="0"/>
          </a:p>
          <a:p>
            <a:pPr>
              <a:lnSpc>
                <a:spcPct val="100000"/>
              </a:lnSpc>
              <a:buSzPct val="100000"/>
              <a:buFont typeface="Arial" panose="020B0604020202020204" pitchFamily="34" charset="0"/>
              <a:buChar char="•"/>
            </a:pPr>
            <a:r>
              <a:rPr lang="en-US" sz="1600" i="1" dirty="0" smtClean="0"/>
              <a:t>generalization </a:t>
            </a:r>
            <a:r>
              <a:rPr lang="en-US" sz="1600" dirty="0"/>
              <a:t>– making predictions from data</a:t>
            </a:r>
          </a:p>
          <a:p>
            <a:pPr>
              <a:lnSpc>
                <a:spcPct val="100000"/>
              </a:lnSpc>
              <a:buFont typeface="Lucida Grande" charset="0"/>
              <a:buChar char="‣"/>
            </a:pPr>
            <a:endParaRPr lang="en-US" sz="1400" dirty="0"/>
          </a:p>
          <a:p>
            <a:pPr marL="0" indent="0">
              <a:lnSpc>
                <a:spcPct val="100000"/>
              </a:lnSpc>
              <a:buNone/>
            </a:pPr>
            <a:endParaRPr lang="en-US" sz="1400" dirty="0"/>
          </a:p>
          <a:p>
            <a:pPr marL="0" indent="0">
              <a:lnSpc>
                <a:spcPct val="100000"/>
              </a:lnSpc>
              <a:buNone/>
            </a:pPr>
            <a:endParaRPr lang="en-US" sz="1400" dirty="0">
              <a:latin typeface="News706 BT" charset="0"/>
              <a:ea typeface="ヒラギノ角ゴ ProN W3" charset="0"/>
              <a:cs typeface="ヒラギノ角ゴ ProN W3" charset="0"/>
            </a:endParaRPr>
          </a:p>
          <a:p>
            <a:pPr marL="0" indent="0">
              <a:lnSpc>
                <a:spcPct val="100000"/>
              </a:lnSpc>
              <a:buNone/>
            </a:pPr>
            <a:r>
              <a:rPr lang="en-US" sz="800" smtClean="0"/>
              <a:t>Source</a:t>
            </a:r>
            <a:r>
              <a:rPr lang="en-US" sz="800" dirty="0" smtClean="0"/>
              <a:t>: http</a:t>
            </a:r>
            <a:r>
              <a:rPr lang="en-US" sz="800" dirty="0"/>
              <a:t>://</a:t>
            </a:r>
            <a:r>
              <a:rPr lang="en-US" sz="800" dirty="0" err="1"/>
              <a:t>en.wikipedia.org</a:t>
            </a:r>
            <a:r>
              <a:rPr lang="en-US" sz="800" dirty="0"/>
              <a:t>/wiki/</a:t>
            </a:r>
            <a:r>
              <a:rPr lang="en-US" sz="800" dirty="0" err="1" smtClean="0"/>
              <a:t>Machine_learning</a:t>
            </a:r>
            <a:endParaRPr lang="en-US" sz="800" dirty="0"/>
          </a:p>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spTree>
    <p:extLst>
      <p:ext uri="{BB962C8B-B14F-4D97-AF65-F5344CB8AC3E}">
        <p14:creationId xmlns:p14="http://schemas.microsoft.com/office/powerpoint/2010/main" val="2440224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566737" y="1991261"/>
            <a:ext cx="7027117"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making predictions</a:t>
            </a: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extracting structure</a:t>
            </a:r>
            <a:endParaRPr lang="en-US" sz="4000" i="1" dirty="0"/>
          </a:p>
        </p:txBody>
      </p:sp>
      <p:sp>
        <p:nvSpPr>
          <p:cNvPr id="2" name="TextBox 1"/>
          <p:cNvSpPr txBox="1"/>
          <p:nvPr/>
        </p:nvSpPr>
        <p:spPr>
          <a:xfrm>
            <a:off x="3233737" y="3771900"/>
            <a:ext cx="1934390" cy="553998"/>
          </a:xfrm>
          <a:prstGeom prst="rect">
            <a:avLst/>
          </a:prstGeom>
          <a:noFill/>
        </p:spPr>
        <p:txBody>
          <a:bodyPr wrap="none" rtlCol="0">
            <a:spAutoFit/>
          </a:bodyPr>
          <a:lstStyle/>
          <a:p>
            <a:r>
              <a:rPr lang="en-US" sz="3000" i="1" dirty="0" smtClean="0">
                <a:latin typeface="PFDinTextCompPro-Italic"/>
                <a:cs typeface="PFDinTextCompPro-Italic"/>
              </a:rPr>
              <a:t>representation</a:t>
            </a:r>
            <a:endParaRPr lang="en-US" sz="3000" i="1" dirty="0"/>
          </a:p>
        </p:txBody>
      </p:sp>
      <p:sp>
        <p:nvSpPr>
          <p:cNvPr id="10" name="TextBox 9"/>
          <p:cNvSpPr txBox="1"/>
          <p:nvPr/>
        </p:nvSpPr>
        <p:spPr>
          <a:xfrm>
            <a:off x="6741478" y="952500"/>
            <a:ext cx="1902459" cy="553998"/>
          </a:xfrm>
          <a:prstGeom prst="rect">
            <a:avLst/>
          </a:prstGeom>
          <a:noFill/>
        </p:spPr>
        <p:txBody>
          <a:bodyPr wrap="none" rtlCol="0">
            <a:spAutoFit/>
          </a:bodyPr>
          <a:lstStyle/>
          <a:p>
            <a:r>
              <a:rPr lang="en-US" sz="3000" i="1" dirty="0" smtClean="0">
                <a:latin typeface="PFDinTextCompPro-Italic"/>
                <a:cs typeface="PFDinTextCompPro-Italic"/>
              </a:rPr>
              <a:t>generalization</a:t>
            </a:r>
            <a:endParaRPr lang="en-US" sz="3000" i="1" dirty="0"/>
          </a:p>
        </p:txBody>
      </p:sp>
      <p:sp>
        <p:nvSpPr>
          <p:cNvPr id="13" name="Freeform 12"/>
          <p:cNvSpPr/>
          <p:nvPr/>
        </p:nvSpPr>
        <p:spPr>
          <a:xfrm>
            <a:off x="5599366" y="1365387"/>
            <a:ext cx="1088923" cy="705450"/>
          </a:xfrm>
          <a:custGeom>
            <a:avLst/>
            <a:gdLst>
              <a:gd name="connsiteX0" fmla="*/ 1088923 w 1088923"/>
              <a:gd name="connsiteY0" fmla="*/ 0 h 705450"/>
              <a:gd name="connsiteX1" fmla="*/ 9484 w 1088923"/>
              <a:gd name="connsiteY1" fmla="*/ 698571 h 705450"/>
              <a:gd name="connsiteX2" fmla="*/ 538620 w 1088923"/>
              <a:gd name="connsiteY2" fmla="*/ 349286 h 705450"/>
              <a:gd name="connsiteX3" fmla="*/ 115311 w 1088923"/>
              <a:gd name="connsiteY3" fmla="*/ 222273 h 705450"/>
            </a:gdLst>
            <a:ahLst/>
            <a:cxnLst>
              <a:cxn ang="0">
                <a:pos x="connsiteX0" y="connsiteY0"/>
              </a:cxn>
              <a:cxn ang="0">
                <a:pos x="connsiteX1" y="connsiteY1"/>
              </a:cxn>
              <a:cxn ang="0">
                <a:pos x="connsiteX2" y="connsiteY2"/>
              </a:cxn>
              <a:cxn ang="0">
                <a:pos x="connsiteX3" y="connsiteY3"/>
              </a:cxn>
            </a:cxnLst>
            <a:rect l="l" t="t" r="r" b="b"/>
            <a:pathLst>
              <a:path w="1088923" h="705450">
                <a:moveTo>
                  <a:pt x="1088923" y="0"/>
                </a:moveTo>
                <a:lnTo>
                  <a:pt x="9484" y="698571"/>
                </a:lnTo>
                <a:cubicBezTo>
                  <a:pt x="-82233" y="756785"/>
                  <a:pt x="520982" y="428669"/>
                  <a:pt x="538620" y="349286"/>
                </a:cubicBezTo>
                <a:cubicBezTo>
                  <a:pt x="556258" y="269903"/>
                  <a:pt x="201737" y="571558"/>
                  <a:pt x="115311" y="222273"/>
                </a:cubicBezTo>
              </a:path>
            </a:pathLst>
          </a:custGeom>
        </p:spPr>
        <p:txBody>
          <a:bodyPr rtlCol="0" anchor="ctr"/>
          <a:lstStyle/>
          <a:p>
            <a:pPr algn="ctr"/>
            <a:endParaRPr lang="en-US"/>
          </a:p>
        </p:txBody>
      </p:sp>
      <p:cxnSp>
        <p:nvCxnSpPr>
          <p:cNvPr id="16" name="Straight Arrow Connector 15"/>
          <p:cNvCxnSpPr/>
          <p:nvPr/>
        </p:nvCxnSpPr>
        <p:spPr bwMode="auto">
          <a:xfrm flipH="1">
            <a:off x="6053137" y="1485900"/>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rot="10800000" flipH="1">
            <a:off x="5138738" y="3390899"/>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Learning Problems</a:t>
            </a:r>
            <a:endParaRPr lang="en-US" dirty="0"/>
          </a:p>
        </p:txBody>
      </p:sp>
    </p:spTree>
    <p:extLst>
      <p:ext uri="{BB962C8B-B14F-4D97-AF65-F5344CB8AC3E}">
        <p14:creationId xmlns:p14="http://schemas.microsoft.com/office/powerpoint/2010/main" val="106105259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a:t>
            </a:r>
            <a:r>
              <a:rPr lang="en-US" sz="7500" smtClean="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642937" y="1164372"/>
            <a:ext cx="8001000" cy="4093428"/>
          </a:xfrm>
          <a:prstGeom prst="rect">
            <a:avLst/>
          </a:prstGeom>
        </p:spPr>
        <p:txBody>
          <a:bodyPr wrap="square">
            <a:spAutoFit/>
          </a:bodyPr>
          <a:lstStyle/>
          <a:p>
            <a:pPr marL="285750" indent="-285750" algn="l">
              <a:buFont typeface="Arial"/>
              <a:buChar char="•"/>
            </a:pPr>
            <a:r>
              <a:rPr lang="en-US" sz="2000"/>
              <a:t>Vector of </a:t>
            </a:r>
            <a:r>
              <a:rPr lang="en-US" sz="2000" smtClean="0"/>
              <a:t>“Predictors” X</a:t>
            </a:r>
          </a:p>
          <a:p>
            <a:pPr marL="614363" lvl="1" indent="-285750" algn="l">
              <a:buFont typeface="Arial"/>
              <a:buChar char="•"/>
            </a:pPr>
            <a:r>
              <a:rPr lang="en-US" sz="2000" smtClean="0"/>
              <a:t>Also known as features, independent variables, inputs, regressors, </a:t>
            </a:r>
            <a:r>
              <a:rPr lang="en-US" sz="2000" smtClean="0"/>
              <a:t>covariates, attributes</a:t>
            </a:r>
            <a:endParaRPr lang="en-US" sz="2000"/>
          </a:p>
          <a:p>
            <a:pPr marL="285750" indent="-285750" algn="l">
              <a:buFont typeface="Arial"/>
              <a:buChar char="•"/>
            </a:pPr>
            <a:r>
              <a:rPr lang="en-US" sz="2000" smtClean="0"/>
              <a:t>“Response” Y</a:t>
            </a:r>
          </a:p>
          <a:p>
            <a:pPr marL="614363" lvl="1" indent="-285750" algn="l">
              <a:buFont typeface="Arial"/>
              <a:buChar char="•"/>
            </a:pPr>
            <a:r>
              <a:rPr lang="en-US" sz="2000" smtClean="0"/>
              <a:t>Also known as outcome, label, target, dependent variable</a:t>
            </a:r>
          </a:p>
          <a:p>
            <a:pPr marL="285750" indent="-285750" algn="l">
              <a:buFont typeface="Arial"/>
              <a:buChar char="•"/>
            </a:pPr>
            <a:r>
              <a:rPr lang="en-US" sz="2000" smtClean="0"/>
              <a:t>Regression: Y is quantitative</a:t>
            </a:r>
          </a:p>
          <a:p>
            <a:pPr marL="614363" lvl="1" indent="-285750" algn="l">
              <a:buFont typeface="Arial"/>
              <a:buChar char="•"/>
            </a:pPr>
            <a:r>
              <a:rPr lang="en-US" sz="2000" smtClean="0"/>
              <a:t>e.g., price, blood pressure</a:t>
            </a:r>
          </a:p>
          <a:p>
            <a:pPr marL="285750" indent="-285750" algn="l">
              <a:buFont typeface="Arial"/>
              <a:buChar char="•"/>
            </a:pPr>
            <a:r>
              <a:rPr lang="en-US" sz="2000" smtClean="0"/>
              <a:t>Classification: Y is qualitative (values in a finite, unordered set)</a:t>
            </a:r>
          </a:p>
          <a:p>
            <a:pPr marL="614363" lvl="1" indent="-285750" algn="l">
              <a:buFont typeface="Arial"/>
              <a:buChar char="•"/>
            </a:pPr>
            <a:r>
              <a:rPr lang="en-US" sz="2000" smtClean="0"/>
              <a:t>e.g., spam/ham, digit 0-9, cancer class of tissue sample</a:t>
            </a:r>
          </a:p>
          <a:p>
            <a:pPr marL="285750" indent="-285750" algn="l">
              <a:buFont typeface="Arial"/>
              <a:buChar char="•"/>
            </a:pPr>
            <a:r>
              <a:rPr lang="en-US" sz="2000" smtClean="0"/>
              <a:t>Data is composed of “observations” (predictors and the associated response)</a:t>
            </a:r>
          </a:p>
          <a:p>
            <a:pPr marL="614363" lvl="1" indent="-285750" algn="l">
              <a:buFont typeface="Arial"/>
              <a:buChar char="•"/>
            </a:pPr>
            <a:r>
              <a:rPr lang="en-US" sz="2000" smtClean="0"/>
              <a:t>Also known as samples, examples, instances, records</a:t>
            </a:r>
          </a:p>
          <a:p>
            <a:pPr marL="285750" indent="-285750" algn="l">
              <a:buFont typeface="Arial"/>
              <a:buChar char="•"/>
            </a:pPr>
            <a:endParaRPr lang="en-US" sz="2000" dirty="0"/>
          </a:p>
        </p:txBody>
      </p:sp>
    </p:spTree>
    <p:extLst>
      <p:ext uri="{BB962C8B-B14F-4D97-AF65-F5344CB8AC3E}">
        <p14:creationId xmlns:p14="http://schemas.microsoft.com/office/powerpoint/2010/main" val="2644671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10276</TotalTime>
  <Pages>0</Pages>
  <Words>3869</Words>
  <Characters>0</Characters>
  <Application>Microsoft Office PowerPoint</Application>
  <PresentationFormat>Custom</PresentationFormat>
  <Lines>0</Lines>
  <Paragraphs>413</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GA_Instructor_Template_Deck</vt:lpstr>
      <vt:lpstr>Agenda</vt:lpstr>
      <vt:lpstr>DATA SCIENCE machine learning / KNN</vt:lpstr>
      <vt:lpstr> I. what is machine learning? iI. Supervised Learning III. Unsupervised Learning IV. Summary V. Classification with K-Nearest Neighbors</vt:lpstr>
      <vt:lpstr>I. What is machine learning?</vt:lpstr>
      <vt:lpstr>PowerPoint Presentation</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IV. Summary</vt:lpstr>
      <vt:lpstr>PowerPoint Presentation</vt:lpstr>
      <vt:lpstr>PowerPoint Presentation</vt:lpstr>
      <vt:lpstr>PowerPoint Presentation</vt:lpstr>
      <vt:lpstr>V. Classification with K-Nearest Neighbors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Kevin Markham</cp:lastModifiedBy>
  <cp:revision>1003</cp:revision>
  <dcterms:modified xsi:type="dcterms:W3CDTF">2014-10-27T23:22:36Z</dcterms:modified>
</cp:coreProperties>
</file>